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5143500" type="screen16x9"/>
  <p:notesSz cx="6858000" cy="9144000"/>
  <p:embeddedFontLst>
    <p:embeddedFont>
      <p:font typeface="Roboto Slab" panose="020B0604020202020204" charset="0"/>
      <p:regular r:id="rId17"/>
      <p:bold r:id="rId18"/>
    </p:embeddedFont>
    <p:embeddedFont>
      <p:font typeface="Roboto" panose="02000000000000000000" pitchFamily="2" charset="0"/>
      <p:regular r:id="rId19"/>
      <p:bold r:id="rId20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45" d="100"/>
          <a:sy n="145" d="100"/>
        </p:scale>
        <p:origin x="624" y="12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2.fntdata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1.fntdata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font" Target="fonts/font4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font" Target="fonts/font3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822736322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" name="Google Shape;61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0925702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gdafad6c41d_0_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1" name="Google Shape;151;gdafad6c41d_0_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88954113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gdafad6c41d_0_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7" name="Google Shape;157;gdafad6c41d_0_2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34211872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gdafad6c41d_0_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3" name="Google Shape;163;gdafad6c41d_0_3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16528280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gdafad6c41d_0_3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9" name="Google Shape;169;gdafad6c41d_0_3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60609059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gdafad6c41d_0_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5" name="Google Shape;175;gdafad6c41d_0_4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749721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dd6ab277fd_0_24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dd6ab277fd_0_24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435796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dd6ab277fd_0_5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Google Shape;75;gdd6ab277fd_0_5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364860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dd6ab277fd_0_25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Google Shape;91;gdd6ab277fd_0_25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2631312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dd6ab277fd_0_26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Google Shape;98;gdd6ab277fd_0_26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745213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dd6ab277fd_0_2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Google Shape;109;gdd6ab277fd_0_2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6157847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dd6ab277fd_0_29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6" name="Google Shape;116;gdd6ab277fd_0_29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66751337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dd6ab277fd_0_30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0" name="Google Shape;130;gdd6ab277fd_0_30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2317752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gdafad6c41d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5" name="Google Shape;145;gdafad6c41d_0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2027234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1524800" y="672606"/>
            <a:ext cx="1081625" cy="1124950"/>
          </a:xfrm>
          <a:custGeom>
            <a:avLst/>
            <a:gdLst/>
            <a:ahLst/>
            <a:cxnLst/>
            <a:rect l="l" t="t" r="r" b="b"/>
            <a:pathLst>
              <a:path w="43265" h="44998" extrusionOk="0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w="28575" cap="flat" cmpd="sng">
            <a:solidFill>
              <a:schemeClr val="accent5"/>
            </a:solidFill>
            <a:prstDash val="solid"/>
            <a:miter lim="8000"/>
            <a:headEnd type="none" w="sm" len="sm"/>
            <a:tailEnd type="none" w="sm" len="sm"/>
          </a:ln>
        </p:spPr>
      </p:sp>
      <p:sp>
        <p:nvSpPr>
          <p:cNvPr id="11" name="Google Shape;11;p2"/>
          <p:cNvSpPr/>
          <p:nvPr/>
        </p:nvSpPr>
        <p:spPr>
          <a:xfrm rot="10800000">
            <a:off x="6537563" y="3342925"/>
            <a:ext cx="1081625" cy="1124950"/>
          </a:xfrm>
          <a:custGeom>
            <a:avLst/>
            <a:gdLst/>
            <a:ahLst/>
            <a:cxnLst/>
            <a:rect l="l" t="t" r="r" b="b"/>
            <a:pathLst>
              <a:path w="43265" h="44998" extrusionOk="0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w="28575" cap="flat" cmpd="sng">
            <a:solidFill>
              <a:schemeClr val="accent5"/>
            </a:solidFill>
            <a:prstDash val="solid"/>
            <a:miter lim="8000"/>
            <a:headEnd type="none" w="sm" len="sm"/>
            <a:tailEnd type="none" w="sm" len="sm"/>
          </a:ln>
        </p:spPr>
      </p:sp>
      <p:cxnSp>
        <p:nvCxnSpPr>
          <p:cNvPr id="12" name="Google Shape;12;p2"/>
          <p:cNvCxnSpPr/>
          <p:nvPr/>
        </p:nvCxnSpPr>
        <p:spPr>
          <a:xfrm>
            <a:off x="4359602" y="2817464"/>
            <a:ext cx="424800" cy="0"/>
          </a:xfrm>
          <a:prstGeom prst="straightConnector1">
            <a:avLst/>
          </a:prstGeom>
          <a:noFill/>
          <a:ln w="38100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3" name="Google Shape;13;p2"/>
          <p:cNvSpPr txBox="1">
            <a:spLocks noGrp="1"/>
          </p:cNvSpPr>
          <p:nvPr>
            <p:ph type="ctrTitle"/>
          </p:nvPr>
        </p:nvSpPr>
        <p:spPr>
          <a:xfrm>
            <a:off x="1680302" y="1188925"/>
            <a:ext cx="5783400" cy="14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ubTitle" idx="1"/>
          </p:nvPr>
        </p:nvSpPr>
        <p:spPr>
          <a:xfrm>
            <a:off x="1680302" y="3049450"/>
            <a:ext cx="5783400" cy="90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1"/>
          <p:cNvSpPr/>
          <p:nvPr/>
        </p:nvSpPr>
        <p:spPr>
          <a:xfrm>
            <a:off x="150" y="5076825"/>
            <a:ext cx="9143700" cy="666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54;p11"/>
          <p:cNvSpPr txBox="1">
            <a:spLocks noGrp="1"/>
          </p:cNvSpPr>
          <p:nvPr>
            <p:ph type="title" hasCustomPrompt="1"/>
          </p:nvPr>
        </p:nvSpPr>
        <p:spPr>
          <a:xfrm>
            <a:off x="387900" y="1152450"/>
            <a:ext cx="8368200" cy="153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5" name="Google Shape;55;p11"/>
          <p:cNvSpPr txBox="1">
            <a:spLocks noGrp="1"/>
          </p:cNvSpPr>
          <p:nvPr>
            <p:ph type="body" idx="1"/>
          </p:nvPr>
        </p:nvSpPr>
        <p:spPr>
          <a:xfrm>
            <a:off x="387900" y="2919450"/>
            <a:ext cx="8368200" cy="107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56" name="Google Shape;56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Google Shape;17;p3"/>
          <p:cNvCxnSpPr/>
          <p:nvPr/>
        </p:nvCxnSpPr>
        <p:spPr>
          <a:xfrm>
            <a:off x="4359602" y="2817464"/>
            <a:ext cx="424800" cy="0"/>
          </a:xfrm>
          <a:prstGeom prst="straightConnector1">
            <a:avLst/>
          </a:prstGeom>
          <a:noFill/>
          <a:ln w="38100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8" name="Google Shape;18;p3"/>
          <p:cNvSpPr txBox="1">
            <a:spLocks noGrp="1"/>
          </p:cNvSpPr>
          <p:nvPr>
            <p:ph type="title"/>
          </p:nvPr>
        </p:nvSpPr>
        <p:spPr>
          <a:xfrm>
            <a:off x="480750" y="1764950"/>
            <a:ext cx="8222100" cy="907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Google Shape;21;p4"/>
          <p:cNvCxnSpPr/>
          <p:nvPr/>
        </p:nvCxnSpPr>
        <p:spPr>
          <a:xfrm>
            <a:off x="492563" y="1260284"/>
            <a:ext cx="424800" cy="0"/>
          </a:xfrm>
          <a:prstGeom prst="straightConnector1">
            <a:avLst/>
          </a:prstGeom>
          <a:noFill/>
          <a:ln w="38100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2" name="Google Shape;22;p4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body" idx="1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4" name="Google Shape;24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" name="Google Shape;26;p5"/>
          <p:cNvCxnSpPr/>
          <p:nvPr/>
        </p:nvCxnSpPr>
        <p:spPr>
          <a:xfrm>
            <a:off x="492563" y="1260284"/>
            <a:ext cx="424800" cy="0"/>
          </a:xfrm>
          <a:prstGeom prst="straightConnector1">
            <a:avLst/>
          </a:prstGeom>
          <a:noFill/>
          <a:ln w="38100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7" name="Google Shape;27;p5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body" idx="1"/>
          </p:nvPr>
        </p:nvSpPr>
        <p:spPr>
          <a:xfrm>
            <a:off x="387900" y="1489825"/>
            <a:ext cx="3999900" cy="307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body" idx="2"/>
          </p:nvPr>
        </p:nvSpPr>
        <p:spPr>
          <a:xfrm>
            <a:off x="4756200" y="1489825"/>
            <a:ext cx="3999900" cy="307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6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5" name="Google Shape;35;p7"/>
          <p:cNvCxnSpPr/>
          <p:nvPr/>
        </p:nvCxnSpPr>
        <p:spPr>
          <a:xfrm>
            <a:off x="489218" y="1412277"/>
            <a:ext cx="331500" cy="0"/>
          </a:xfrm>
          <a:prstGeom prst="straightConnector1">
            <a:avLst/>
          </a:prstGeom>
          <a:noFill/>
          <a:ln w="38100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36" name="Google Shape;36;p7"/>
          <p:cNvSpPr txBox="1">
            <a:spLocks noGrp="1"/>
          </p:cNvSpPr>
          <p:nvPr>
            <p:ph type="title"/>
          </p:nvPr>
        </p:nvSpPr>
        <p:spPr>
          <a:xfrm>
            <a:off x="3879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7" name="Google Shape;37;p7"/>
          <p:cNvSpPr txBox="1">
            <a:spLocks noGrp="1"/>
          </p:cNvSpPr>
          <p:nvPr>
            <p:ph type="body" idx="1"/>
          </p:nvPr>
        </p:nvSpPr>
        <p:spPr>
          <a:xfrm>
            <a:off x="387900" y="1594025"/>
            <a:ext cx="2808000" cy="268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8" name="Google Shape;38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8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41" name="Google Shape;41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9"/>
          <p:cNvSpPr/>
          <p:nvPr/>
        </p:nvSpPr>
        <p:spPr>
          <a:xfrm>
            <a:off x="4572000" y="-75"/>
            <a:ext cx="45720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44" name="Google Shape;44;p9"/>
          <p:cNvCxnSpPr/>
          <p:nvPr/>
        </p:nvCxnSpPr>
        <p:spPr>
          <a:xfrm>
            <a:off x="5029675" y="4495503"/>
            <a:ext cx="540900" cy="0"/>
          </a:xfrm>
          <a:prstGeom prst="straightConnector1">
            <a:avLst/>
          </a:prstGeom>
          <a:noFill/>
          <a:ln w="38100" cap="flat" cmpd="sng">
            <a:solidFill>
              <a:schemeClr val="accent5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5" name="Google Shape;45;p9"/>
          <p:cNvSpPr txBox="1">
            <a:spLocks noGrp="1"/>
          </p:cNvSpPr>
          <p:nvPr>
            <p:ph type="title"/>
          </p:nvPr>
        </p:nvSpPr>
        <p:spPr>
          <a:xfrm>
            <a:off x="265500" y="1209075"/>
            <a:ext cx="4045200" cy="1506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>
            <a:endParaRPr/>
          </a:p>
        </p:txBody>
      </p:sp>
      <p:sp>
        <p:nvSpPr>
          <p:cNvPr id="46" name="Google Shape;46;p9"/>
          <p:cNvSpPr txBox="1">
            <a:spLocks noGrp="1"/>
          </p:cNvSpPr>
          <p:nvPr>
            <p:ph type="subTitle" idx="1"/>
          </p:nvPr>
        </p:nvSpPr>
        <p:spPr>
          <a:xfrm>
            <a:off x="265500" y="2769001"/>
            <a:ext cx="4045200" cy="134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9pPr>
          </a:lstStyle>
          <a:p>
            <a:endParaRPr/>
          </a:p>
        </p:txBody>
      </p:sp>
      <p:sp>
        <p:nvSpPr>
          <p:cNvPr id="47" name="Google Shape;47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8" name="Google Shape;48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0"/>
          <p:cNvSpPr txBox="1">
            <a:spLocks noGrp="1"/>
          </p:cNvSpPr>
          <p:nvPr>
            <p:ph type="body" idx="1"/>
          </p:nvPr>
        </p:nvSpPr>
        <p:spPr>
          <a:xfrm>
            <a:off x="319500" y="4233725"/>
            <a:ext cx="5998800" cy="59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Roboto Slab"/>
              <a:buNone/>
              <a:defRPr>
                <a:latin typeface="Roboto Slab"/>
                <a:ea typeface="Roboto Slab"/>
                <a:cs typeface="Roboto Slab"/>
                <a:sym typeface="Roboto Slab"/>
              </a:defRPr>
            </a:lvl1pPr>
          </a:lstStyle>
          <a:p>
            <a:endParaRPr/>
          </a:p>
        </p:txBody>
      </p:sp>
      <p:sp>
        <p:nvSpPr>
          <p:cNvPr id="51" name="Google Shape;51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marina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oboto"/>
              <a:buChar char="●"/>
              <a:def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lvl="1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○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1371600" lvl="2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■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1828800" lvl="3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●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2286000" lvl="4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○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2743200" lvl="5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■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3200400" lvl="6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●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3657600" lvl="7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○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4114800" lvl="8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■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 rtl="0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r" rtl="0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r" rtl="0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r" rtl="0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r" rtl="0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r" rtl="0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r" rtl="0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r" rtl="0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r" rtl="0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mc:AlternateContent xmlns:mc="http://schemas.openxmlformats.org/markup-compatibility/2006" xmlns:p14="http://schemas.microsoft.com/office/powerpoint/2010/main">
    <mc:Choice Requires="p14">
      <p:transition spd="slow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ddr.minjust.gov.ua/uk/7367b663c80a5af852fed9ac686f18fc/dlya_yurydychnyh_osib_ta_fizychnyh_osibpidpryemciv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jp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3"/>
          <p:cNvSpPr txBox="1">
            <a:spLocks noGrp="1"/>
          </p:cNvSpPr>
          <p:nvPr>
            <p:ph type="ctrTitle"/>
          </p:nvPr>
        </p:nvSpPr>
        <p:spPr>
          <a:xfrm>
            <a:off x="1680300" y="1188925"/>
            <a:ext cx="6622800" cy="14037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b" anchorCtr="0">
            <a:spAutoFit/>
          </a:bodyPr>
          <a:lstStyle/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1100"/>
              </a:spcAft>
              <a:buNone/>
            </a:pPr>
            <a:r>
              <a:rPr lang="uk" sz="2400" b="1"/>
              <a:t>Легалізація доходів від вирощування плодоовочевої продукції та підстави використання довідки 3-ДФ</a:t>
            </a:r>
            <a:endParaRPr sz="2400" b="1"/>
          </a:p>
        </p:txBody>
      </p:sp>
      <p:sp>
        <p:nvSpPr>
          <p:cNvPr id="64" name="Google Shape;64;p13"/>
          <p:cNvSpPr txBox="1">
            <a:spLocks noGrp="1"/>
          </p:cNvSpPr>
          <p:nvPr>
            <p:ph type="subTitle" idx="1"/>
          </p:nvPr>
        </p:nvSpPr>
        <p:spPr>
          <a:xfrm>
            <a:off x="100574" y="87450"/>
            <a:ext cx="9043500" cy="90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uk" sz="1400"/>
              <a:t>Головне управління ДПС у Херсонській області, Автономній Республіці Крим та м. Севастополі</a:t>
            </a:r>
            <a:endParaRPr sz="1400"/>
          </a:p>
        </p:txBody>
      </p:sp>
      <p:pic>
        <p:nvPicPr>
          <p:cNvPr id="65" name="Google Shape;65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0575" y="4222000"/>
            <a:ext cx="3105875" cy="855675"/>
          </a:xfrm>
          <a:prstGeom prst="rect">
            <a:avLst/>
          </a:prstGeom>
          <a:noFill/>
          <a:ln>
            <a:noFill/>
          </a:ln>
        </p:spPr>
      </p:pic>
      <p:sp>
        <p:nvSpPr>
          <p:cNvPr id="66" name="Google Shape;66;p13"/>
          <p:cNvSpPr txBox="1"/>
          <p:nvPr/>
        </p:nvSpPr>
        <p:spPr>
          <a:xfrm>
            <a:off x="4336925" y="2867975"/>
            <a:ext cx="3251400" cy="156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uk" sz="1000" b="1">
                <a:highlight>
                  <a:schemeClr val="accent5"/>
                </a:highlight>
                <a:latin typeface="Roboto Slab"/>
                <a:ea typeface="Roboto Slab"/>
                <a:cs typeface="Roboto Slab"/>
                <a:sym typeface="Roboto Slab"/>
              </a:rPr>
              <a:t>Худар Станіслав Миколайович</a:t>
            </a:r>
            <a:r>
              <a:rPr lang="uk" sz="1000" b="1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rPr>
              <a:t>,</a:t>
            </a:r>
            <a:r>
              <a:rPr lang="uk" sz="1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rPr>
              <a:t> заступник начальника Головного управління ДПС</a:t>
            </a:r>
            <a:endParaRPr sz="1000">
              <a:solidFill>
                <a:schemeClr val="accent5"/>
              </a:solidFill>
              <a:latin typeface="Roboto Slab"/>
              <a:ea typeface="Roboto Slab"/>
              <a:cs typeface="Roboto Slab"/>
              <a:sym typeface="Roboto Slab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uk" sz="1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rPr>
              <a:t>у Херсонській області, Автономній Республіці Крим та м. Севастополі</a:t>
            </a:r>
            <a:endParaRPr sz="1000">
              <a:solidFill>
                <a:schemeClr val="accent5"/>
              </a:solidFill>
              <a:latin typeface="Roboto Slab"/>
              <a:ea typeface="Roboto Slab"/>
              <a:cs typeface="Roboto Slab"/>
              <a:sym typeface="Roboto Slab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00" b="1">
              <a:solidFill>
                <a:schemeClr val="accent5"/>
              </a:solidFill>
              <a:latin typeface="Roboto Slab"/>
              <a:ea typeface="Roboto Slab"/>
              <a:cs typeface="Roboto Slab"/>
              <a:sym typeface="Roboto Slab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uk" sz="1000" b="1">
                <a:highlight>
                  <a:schemeClr val="accent5"/>
                </a:highlight>
                <a:latin typeface="Roboto Slab"/>
                <a:ea typeface="Roboto Slab"/>
                <a:cs typeface="Roboto Slab"/>
                <a:sym typeface="Roboto Slab"/>
              </a:rPr>
              <a:t>Кротко Надія Михайлівна</a:t>
            </a:r>
            <a:r>
              <a:rPr lang="uk" sz="1000" b="1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rPr>
              <a:t>, </a:t>
            </a:r>
            <a:r>
              <a:rPr lang="uk" sz="1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rPr>
              <a:t>начальник Олешківської ДПІ Головного управління ДПС </a:t>
            </a:r>
            <a:endParaRPr sz="1000">
              <a:solidFill>
                <a:schemeClr val="accent5"/>
              </a:solidFill>
              <a:latin typeface="Roboto Slab"/>
              <a:ea typeface="Roboto Slab"/>
              <a:cs typeface="Roboto Slab"/>
              <a:sym typeface="Roboto Slab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uk" sz="1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rPr>
              <a:t>у Херсонській області, Автономній Республіці Крим та м. Севастополі</a:t>
            </a:r>
            <a:endParaRPr sz="1000">
              <a:solidFill>
                <a:schemeClr val="accent5"/>
              </a:solidFill>
              <a:latin typeface="Roboto Slab"/>
              <a:ea typeface="Roboto Slab"/>
              <a:cs typeface="Roboto Slab"/>
              <a:sym typeface="Roboto Slab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22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uk" sz="2200" b="1"/>
              <a:t>2 ГРУПА СПРОЩЕНОЇ СИСТЕМИ ОПОДАТКУВАННЯ</a:t>
            </a:r>
            <a:endParaRPr/>
          </a:p>
        </p:txBody>
      </p:sp>
      <p:sp>
        <p:nvSpPr>
          <p:cNvPr id="154" name="Google Shape;154;p22"/>
          <p:cNvSpPr txBox="1">
            <a:spLocks noGrp="1"/>
          </p:cNvSpPr>
          <p:nvPr>
            <p:ph type="body" idx="1"/>
          </p:nvPr>
        </p:nvSpPr>
        <p:spPr>
          <a:xfrm>
            <a:off x="387900" y="1771899"/>
            <a:ext cx="8368200" cy="307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lnSpcReduction="20000"/>
          </a:bodyPr>
          <a:lstStyle/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Roboto Slab"/>
              <a:buChar char="➔"/>
            </a:pPr>
            <a:r>
              <a:rPr lang="uk" sz="1600" dirty="0">
                <a:solidFill>
                  <a:srgbClr val="000000"/>
                </a:solidFill>
                <a:highlight>
                  <a:schemeClr val="accent5"/>
                </a:highlight>
                <a:latin typeface="Roboto Slab"/>
                <a:ea typeface="Roboto Slab"/>
                <a:cs typeface="Roboto Slab"/>
                <a:sym typeface="Roboto Slab"/>
              </a:rPr>
              <a:t>може мати до 10 найманих працівників</a:t>
            </a:r>
            <a:endParaRPr sz="1600" dirty="0">
              <a:solidFill>
                <a:srgbClr val="000000"/>
              </a:solidFill>
              <a:highlight>
                <a:schemeClr val="accent5"/>
              </a:highlight>
              <a:latin typeface="Roboto Slab"/>
              <a:ea typeface="Roboto Slab"/>
              <a:cs typeface="Roboto Slab"/>
              <a:sym typeface="Roboto Slab"/>
            </a:endParaRPr>
          </a:p>
          <a:p>
            <a:pPr marL="457200" lvl="0" indent="-330200" algn="l" rtl="0"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Roboto Slab"/>
              <a:buChar char="➔"/>
            </a:pPr>
            <a:r>
              <a:rPr lang="uk" sz="1600" dirty="0">
                <a:solidFill>
                  <a:srgbClr val="000000"/>
                </a:solidFill>
                <a:highlight>
                  <a:schemeClr val="accent5"/>
                </a:highlight>
                <a:latin typeface="Roboto Slab"/>
                <a:ea typeface="Roboto Slab"/>
                <a:cs typeface="Roboto Slab"/>
                <a:sym typeface="Roboto Slab"/>
              </a:rPr>
              <a:t>сплата податку 20% від мінімальної заробітної плати </a:t>
            </a:r>
            <a:r>
              <a:rPr lang="uk" sz="1600" dirty="0">
                <a:latin typeface="Roboto Slab"/>
                <a:ea typeface="Roboto Slab"/>
                <a:cs typeface="Roboto Slab"/>
                <a:sym typeface="Roboto Slab"/>
              </a:rPr>
              <a:t>-   1200 грн щомісячно</a:t>
            </a:r>
            <a:endParaRPr sz="1600" dirty="0">
              <a:latin typeface="Roboto Slab"/>
              <a:ea typeface="Roboto Slab"/>
              <a:cs typeface="Roboto Slab"/>
              <a:sym typeface="Roboto Slab"/>
            </a:endParaRPr>
          </a:p>
          <a:p>
            <a:pPr marL="457200" lvl="0" indent="-330200" algn="l" rtl="0"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Roboto Slab"/>
              <a:buChar char="➔"/>
            </a:pPr>
            <a:r>
              <a:rPr lang="uk" sz="1600" dirty="0">
                <a:solidFill>
                  <a:srgbClr val="000000"/>
                </a:solidFill>
                <a:highlight>
                  <a:schemeClr val="accent5"/>
                </a:highlight>
                <a:latin typeface="Roboto Slab"/>
                <a:ea typeface="Roboto Slab"/>
                <a:cs typeface="Roboto Slab"/>
                <a:sym typeface="Roboto Slab"/>
              </a:rPr>
              <a:t>подання звітів 1 раз на рік</a:t>
            </a:r>
            <a:r>
              <a:rPr lang="uk" sz="1600" dirty="0">
                <a:latin typeface="Roboto Slab"/>
                <a:ea typeface="Roboto Slab"/>
                <a:cs typeface="Roboto Slab"/>
                <a:sym typeface="Roboto Slab"/>
              </a:rPr>
              <a:t>, ведення спрощеного бухгалтерського обліку </a:t>
            </a:r>
            <a:endParaRPr sz="1600" dirty="0">
              <a:latin typeface="Roboto Slab"/>
              <a:ea typeface="Roboto Slab"/>
              <a:cs typeface="Roboto Slab"/>
              <a:sym typeface="Roboto Slab"/>
            </a:endParaRPr>
          </a:p>
          <a:p>
            <a:pPr marL="457200" lvl="0" indent="-330200" algn="l" rtl="0"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Roboto Slab"/>
              <a:buChar char="➔"/>
            </a:pPr>
            <a:r>
              <a:rPr lang="uk" sz="1600" dirty="0">
                <a:solidFill>
                  <a:srgbClr val="000000"/>
                </a:solidFill>
                <a:highlight>
                  <a:schemeClr val="accent5"/>
                </a:highlight>
                <a:latin typeface="Roboto Slab"/>
                <a:ea typeface="Roboto Slab"/>
                <a:cs typeface="Roboto Slab"/>
                <a:sym typeface="Roboto Slab"/>
              </a:rPr>
              <a:t>заява на застосування спрощеної системи подається до кінця місяця</a:t>
            </a:r>
            <a:r>
              <a:rPr lang="uk" sz="1600" dirty="0">
                <a:latin typeface="Roboto Slab"/>
                <a:ea typeface="Roboto Slab"/>
                <a:cs typeface="Roboto Slab"/>
                <a:sym typeface="Roboto Slab"/>
              </a:rPr>
              <a:t> в якому було здійснено державну реєстрацію, та єдиний податок надається з наступного місяця за місцем реєстрації</a:t>
            </a:r>
            <a:endParaRPr sz="1600" dirty="0">
              <a:latin typeface="Roboto Slab"/>
              <a:ea typeface="Roboto Slab"/>
              <a:cs typeface="Roboto Slab"/>
              <a:sym typeface="Roboto Slab"/>
            </a:endParaRPr>
          </a:p>
          <a:p>
            <a:pPr marL="457200" lvl="0" indent="-330200" algn="l" rtl="0"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Roboto Slab"/>
              <a:buChar char="➔"/>
            </a:pPr>
            <a:r>
              <a:rPr lang="uk" sz="1600" dirty="0">
                <a:solidFill>
                  <a:srgbClr val="000000"/>
                </a:solidFill>
                <a:highlight>
                  <a:schemeClr val="accent5"/>
                </a:highlight>
                <a:latin typeface="Roboto Slab"/>
                <a:ea typeface="Roboto Slab"/>
                <a:cs typeface="Roboto Slab"/>
                <a:sym typeface="Roboto Slab"/>
              </a:rPr>
              <a:t>дохід не повинен перевищувати 5 млн. грн. за рік</a:t>
            </a:r>
            <a:endParaRPr sz="1600" dirty="0">
              <a:solidFill>
                <a:srgbClr val="000000"/>
              </a:solidFill>
              <a:highlight>
                <a:schemeClr val="accent5"/>
              </a:highlight>
              <a:latin typeface="Roboto Slab"/>
              <a:ea typeface="Roboto Slab"/>
              <a:cs typeface="Roboto Slab"/>
              <a:sym typeface="Roboto Slab"/>
            </a:endParaRPr>
          </a:p>
          <a:p>
            <a:pPr marL="0" lvl="0" indent="0" algn="l" rtl="0">
              <a:spcBef>
                <a:spcPts val="1000"/>
              </a:spcBef>
              <a:spcAft>
                <a:spcPts val="1200"/>
              </a:spcAft>
              <a:buNone/>
            </a:pP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23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uk" sz="2200" b="1"/>
              <a:t>3 ГРУПА СПРОЩЕНОЇ СИСТЕМИ ОПОДАТКУВАННЯ</a:t>
            </a:r>
            <a:endParaRPr/>
          </a:p>
        </p:txBody>
      </p:sp>
      <p:sp>
        <p:nvSpPr>
          <p:cNvPr id="160" name="Google Shape;160;p23"/>
          <p:cNvSpPr txBox="1">
            <a:spLocks noGrp="1"/>
          </p:cNvSpPr>
          <p:nvPr>
            <p:ph type="body" idx="1"/>
          </p:nvPr>
        </p:nvSpPr>
        <p:spPr>
          <a:xfrm>
            <a:off x="387900" y="1959974"/>
            <a:ext cx="8368200" cy="307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Roboto Slab"/>
              <a:buChar char="➔"/>
            </a:pPr>
            <a:r>
              <a:rPr lang="uk" sz="1600">
                <a:solidFill>
                  <a:srgbClr val="000000"/>
                </a:solidFill>
                <a:highlight>
                  <a:schemeClr val="accent5"/>
                </a:highlight>
                <a:latin typeface="Roboto Slab"/>
                <a:ea typeface="Roboto Slab"/>
                <a:cs typeface="Roboto Slab"/>
                <a:sym typeface="Roboto Slab"/>
              </a:rPr>
              <a:t>не має обмежень щодо кількості найманих працівників</a:t>
            </a:r>
            <a:endParaRPr sz="1600">
              <a:solidFill>
                <a:srgbClr val="000000"/>
              </a:solidFill>
              <a:highlight>
                <a:schemeClr val="accent5"/>
              </a:highlight>
              <a:latin typeface="Roboto Slab"/>
              <a:ea typeface="Roboto Slab"/>
              <a:cs typeface="Roboto Slab"/>
              <a:sym typeface="Roboto Slab"/>
            </a:endParaRPr>
          </a:p>
          <a:p>
            <a:pPr marL="457200" lvl="0" indent="-330200" algn="l" rtl="0"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Roboto Slab"/>
              <a:buChar char="➔"/>
            </a:pPr>
            <a:r>
              <a:rPr lang="uk" sz="1600">
                <a:solidFill>
                  <a:srgbClr val="000000"/>
                </a:solidFill>
                <a:highlight>
                  <a:schemeClr val="accent5"/>
                </a:highlight>
                <a:latin typeface="Roboto Slab"/>
                <a:ea typeface="Roboto Slab"/>
                <a:cs typeface="Roboto Slab"/>
                <a:sym typeface="Roboto Slab"/>
              </a:rPr>
              <a:t>сплачує 5% від доходу (або 3% при реєстрації ПДВ)</a:t>
            </a:r>
            <a:endParaRPr sz="1600">
              <a:solidFill>
                <a:srgbClr val="000000"/>
              </a:solidFill>
              <a:highlight>
                <a:schemeClr val="accent5"/>
              </a:highlight>
              <a:latin typeface="Roboto Slab"/>
              <a:ea typeface="Roboto Slab"/>
              <a:cs typeface="Roboto Slab"/>
              <a:sym typeface="Roboto Slab"/>
            </a:endParaRPr>
          </a:p>
          <a:p>
            <a:pPr marL="457200" lvl="0" indent="-330200" algn="l" rtl="0"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Roboto Slab"/>
              <a:buChar char="➔"/>
            </a:pPr>
            <a:r>
              <a:rPr lang="uk" sz="1600">
                <a:solidFill>
                  <a:srgbClr val="000000"/>
                </a:solidFill>
                <a:highlight>
                  <a:schemeClr val="accent5"/>
                </a:highlight>
                <a:latin typeface="Roboto Slab"/>
                <a:ea typeface="Roboto Slab"/>
                <a:cs typeface="Roboto Slab"/>
                <a:sym typeface="Roboto Slab"/>
              </a:rPr>
              <a:t>подає звіти щоквартально</a:t>
            </a:r>
            <a:r>
              <a:rPr lang="uk" sz="1600">
                <a:latin typeface="Roboto Slab"/>
                <a:ea typeface="Roboto Slab"/>
                <a:cs typeface="Roboto Slab"/>
                <a:sym typeface="Roboto Slab"/>
              </a:rPr>
              <a:t>, ведення спрощеного бухгалтерського обліку</a:t>
            </a:r>
            <a:endParaRPr sz="1600">
              <a:latin typeface="Roboto Slab"/>
              <a:ea typeface="Roboto Slab"/>
              <a:cs typeface="Roboto Slab"/>
              <a:sym typeface="Roboto Slab"/>
            </a:endParaRPr>
          </a:p>
          <a:p>
            <a:pPr marL="457200" lvl="0" indent="-330200" algn="l" rtl="0"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Roboto Slab"/>
              <a:buChar char="➔"/>
            </a:pPr>
            <a:r>
              <a:rPr lang="uk" sz="1600">
                <a:solidFill>
                  <a:srgbClr val="000000"/>
                </a:solidFill>
                <a:highlight>
                  <a:schemeClr val="accent5"/>
                </a:highlight>
                <a:latin typeface="Roboto Slab"/>
                <a:ea typeface="Roboto Slab"/>
                <a:cs typeface="Roboto Slab"/>
                <a:sym typeface="Roboto Slab"/>
              </a:rPr>
              <a:t>єдиний податок надається з дня реєстрації</a:t>
            </a:r>
            <a:r>
              <a:rPr lang="uk" sz="1600">
                <a:latin typeface="Roboto Slab"/>
                <a:ea typeface="Roboto Slab"/>
                <a:cs typeface="Roboto Slab"/>
                <a:sym typeface="Roboto Slab"/>
              </a:rPr>
              <a:t>, заяву на застосування спрощеної системи  необхідно подати не пізніше 10 днів з дня реєстрації</a:t>
            </a:r>
            <a:endParaRPr sz="1600">
              <a:latin typeface="Roboto Slab"/>
              <a:ea typeface="Roboto Slab"/>
              <a:cs typeface="Roboto Slab"/>
              <a:sym typeface="Roboto Slab"/>
            </a:endParaRPr>
          </a:p>
          <a:p>
            <a:pPr marL="457200" lvl="0" indent="-330200" algn="l" rtl="0"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Roboto Slab"/>
              <a:buChar char="➔"/>
            </a:pPr>
            <a:r>
              <a:rPr lang="uk" sz="1600">
                <a:solidFill>
                  <a:srgbClr val="000000"/>
                </a:solidFill>
                <a:highlight>
                  <a:schemeClr val="accent5"/>
                </a:highlight>
                <a:latin typeface="Roboto Slab"/>
                <a:ea typeface="Roboto Slab"/>
                <a:cs typeface="Roboto Slab"/>
                <a:sym typeface="Roboto Slab"/>
              </a:rPr>
              <a:t>дохід не повинен перевищувати 7 млн. грн</a:t>
            </a:r>
            <a:endParaRPr sz="1600">
              <a:solidFill>
                <a:srgbClr val="000000"/>
              </a:solidFill>
              <a:highlight>
                <a:schemeClr val="accent5"/>
              </a:highlight>
              <a:latin typeface="Roboto Slab"/>
              <a:ea typeface="Roboto Slab"/>
              <a:cs typeface="Roboto Slab"/>
              <a:sym typeface="Roboto Slab"/>
            </a:endParaRPr>
          </a:p>
          <a:p>
            <a:pPr marL="0" lvl="0" indent="0" algn="l" rtl="0">
              <a:spcBef>
                <a:spcPts val="1000"/>
              </a:spcBef>
              <a:spcAft>
                <a:spcPts val="1200"/>
              </a:spcAft>
              <a:buNone/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24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uk" sz="2200" b="1"/>
              <a:t>ЄДИНИЙ СОЦІАЛЬНИЙ ВНЕСОК</a:t>
            </a:r>
            <a:endParaRPr sz="2200" b="1"/>
          </a:p>
        </p:txBody>
      </p:sp>
      <p:sp>
        <p:nvSpPr>
          <p:cNvPr id="166" name="Google Shape;166;p24"/>
          <p:cNvSpPr txBox="1">
            <a:spLocks noGrp="1"/>
          </p:cNvSpPr>
          <p:nvPr>
            <p:ph type="body" idx="1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4925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Roboto Slab"/>
              <a:buChar char="➔"/>
            </a:pPr>
            <a:r>
              <a:rPr lang="uk" sz="1900">
                <a:solidFill>
                  <a:srgbClr val="000000"/>
                </a:solidFill>
                <a:highlight>
                  <a:schemeClr val="accent5"/>
                </a:highlight>
                <a:latin typeface="Roboto Slab"/>
                <a:ea typeface="Roboto Slab"/>
                <a:cs typeface="Roboto Slab"/>
                <a:sym typeface="Roboto Slab"/>
              </a:rPr>
              <a:t>сплачують всі підприємці</a:t>
            </a:r>
            <a:endParaRPr sz="1900">
              <a:latin typeface="Roboto Slab"/>
              <a:ea typeface="Roboto Slab"/>
              <a:cs typeface="Roboto Slab"/>
              <a:sym typeface="Roboto Slab"/>
            </a:endParaRPr>
          </a:p>
          <a:p>
            <a:pPr marL="457200" lvl="0" indent="-349250" algn="l" rtl="0"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Roboto Slab"/>
              <a:buChar char="➔"/>
            </a:pPr>
            <a:r>
              <a:rPr lang="uk" sz="1900">
                <a:solidFill>
                  <a:srgbClr val="000000"/>
                </a:solidFill>
                <a:highlight>
                  <a:schemeClr val="accent5"/>
                </a:highlight>
                <a:latin typeface="Roboto Slab"/>
                <a:ea typeface="Roboto Slab"/>
                <a:cs typeface="Roboto Slab"/>
                <a:sym typeface="Roboto Slab"/>
              </a:rPr>
              <a:t>розмір сплати 22% від мінімальної заробітної плати –</a:t>
            </a:r>
            <a:r>
              <a:rPr lang="uk" sz="19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rPr>
              <a:t> </a:t>
            </a:r>
            <a:endParaRPr sz="1900">
              <a:solidFill>
                <a:srgbClr val="000000"/>
              </a:solidFill>
              <a:latin typeface="Roboto Slab"/>
              <a:ea typeface="Roboto Slab"/>
              <a:cs typeface="Roboto Slab"/>
              <a:sym typeface="Roboto Slab"/>
            </a:endParaRPr>
          </a:p>
          <a:p>
            <a:pPr marL="45720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uk" sz="1900">
                <a:latin typeface="Roboto Slab"/>
                <a:ea typeface="Roboto Slab"/>
                <a:cs typeface="Roboto Slab"/>
                <a:sym typeface="Roboto Slab"/>
              </a:rPr>
              <a:t>1320 грн на місяць</a:t>
            </a:r>
            <a:endParaRPr sz="2300">
              <a:latin typeface="Roboto Slab"/>
              <a:ea typeface="Roboto Slab"/>
              <a:cs typeface="Roboto Slab"/>
              <a:sym typeface="Roboto Slab"/>
            </a:endParaRPr>
          </a:p>
          <a:p>
            <a:pPr marL="457200" lvl="0" indent="-349250" algn="l" rtl="0">
              <a:spcBef>
                <a:spcPts val="1000"/>
              </a:spcBef>
              <a:spcAft>
                <a:spcPts val="1000"/>
              </a:spcAft>
              <a:buClr>
                <a:srgbClr val="000000"/>
              </a:buClr>
              <a:buSzPts val="1900"/>
              <a:buFont typeface="Roboto Slab"/>
              <a:buChar char="➔"/>
            </a:pPr>
            <a:r>
              <a:rPr lang="uk" sz="1900">
                <a:solidFill>
                  <a:srgbClr val="000000"/>
                </a:solidFill>
                <a:highlight>
                  <a:schemeClr val="accent5"/>
                </a:highlight>
                <a:latin typeface="Roboto Slab"/>
                <a:ea typeface="Roboto Slab"/>
                <a:cs typeface="Roboto Slab"/>
                <a:sym typeface="Roboto Slab"/>
              </a:rPr>
              <a:t>від сплати звільняється особа </a:t>
            </a:r>
            <a:r>
              <a:rPr lang="uk" sz="1900">
                <a:latin typeface="Roboto Slab"/>
                <a:ea typeface="Roboto Slab"/>
                <a:cs typeface="Roboto Slab"/>
                <a:sym typeface="Roboto Slab"/>
              </a:rPr>
              <a:t>на спрощеній системі оподаткування, що одночасно є </a:t>
            </a:r>
            <a:r>
              <a:rPr lang="uk" sz="1900">
                <a:solidFill>
                  <a:srgbClr val="000000"/>
                </a:solidFill>
                <a:highlight>
                  <a:schemeClr val="accent5"/>
                </a:highlight>
                <a:latin typeface="Roboto Slab"/>
                <a:ea typeface="Roboto Slab"/>
                <a:cs typeface="Roboto Slab"/>
                <a:sym typeface="Roboto Slab"/>
              </a:rPr>
              <a:t>пенсіонером за віком </a:t>
            </a:r>
            <a:r>
              <a:rPr lang="uk" sz="1900">
                <a:latin typeface="Roboto Slab"/>
                <a:ea typeface="Roboto Slab"/>
                <a:cs typeface="Roboto Slab"/>
                <a:sym typeface="Roboto Slab"/>
              </a:rPr>
              <a:t>або по </a:t>
            </a:r>
            <a:r>
              <a:rPr lang="uk" sz="1900">
                <a:solidFill>
                  <a:srgbClr val="000000"/>
                </a:solidFill>
                <a:highlight>
                  <a:schemeClr val="accent5"/>
                </a:highlight>
                <a:latin typeface="Roboto Slab"/>
                <a:ea typeface="Roboto Slab"/>
                <a:cs typeface="Roboto Slab"/>
                <a:sym typeface="Roboto Slab"/>
              </a:rPr>
              <a:t>інвалідності</a:t>
            </a:r>
            <a:r>
              <a:rPr lang="uk" sz="1900">
                <a:latin typeface="Roboto Slab"/>
                <a:ea typeface="Roboto Slab"/>
                <a:cs typeface="Roboto Slab"/>
                <a:sym typeface="Roboto Slab"/>
              </a:rPr>
              <a:t> і отримує пенсію або соціальну допомогу</a:t>
            </a:r>
            <a:endParaRPr sz="2300">
              <a:latin typeface="Roboto Slab"/>
              <a:ea typeface="Roboto Slab"/>
              <a:cs typeface="Roboto Slab"/>
              <a:sym typeface="Roboto Slab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25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uk" sz="2200" b="1"/>
              <a:t>ОФОРМЛЕННЯ НАЙМАНИХ ПРАЦІВНИКІВ</a:t>
            </a:r>
            <a:endParaRPr sz="2200" b="1"/>
          </a:p>
        </p:txBody>
      </p:sp>
      <p:sp>
        <p:nvSpPr>
          <p:cNvPr id="172" name="Google Shape;172;p25"/>
          <p:cNvSpPr txBox="1">
            <a:spLocks noGrp="1"/>
          </p:cNvSpPr>
          <p:nvPr>
            <p:ph type="body" idx="1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1600">
                <a:latin typeface="Roboto Slab"/>
                <a:ea typeface="Roboto Slab"/>
                <a:cs typeface="Roboto Slab"/>
                <a:sym typeface="Roboto Slab"/>
              </a:rPr>
              <a:t>Працівник може бути допущений до роботи лише після:</a:t>
            </a:r>
            <a:endParaRPr sz="1600">
              <a:latin typeface="Roboto Slab"/>
              <a:ea typeface="Roboto Slab"/>
              <a:cs typeface="Roboto Slab"/>
              <a:sym typeface="Roboto Slab"/>
            </a:endParaRPr>
          </a:p>
          <a:p>
            <a:pPr marL="0" lvl="0" indent="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600">
              <a:latin typeface="Roboto Slab"/>
              <a:ea typeface="Roboto Slab"/>
              <a:cs typeface="Roboto Slab"/>
              <a:sym typeface="Roboto Slab"/>
            </a:endParaRPr>
          </a:p>
          <a:p>
            <a:pPr marL="457200" lvl="0" indent="-33020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Roboto Slab"/>
              <a:buChar char="●"/>
            </a:pPr>
            <a:r>
              <a:rPr lang="uk" sz="1600">
                <a:solidFill>
                  <a:srgbClr val="000000"/>
                </a:solidFill>
                <a:highlight>
                  <a:schemeClr val="accent5"/>
                </a:highlight>
                <a:latin typeface="Roboto Slab"/>
                <a:ea typeface="Roboto Slab"/>
                <a:cs typeface="Roboto Slab"/>
                <a:sym typeface="Roboto Slab"/>
              </a:rPr>
              <a:t>оформлення наказу про прийняття на роботу</a:t>
            </a:r>
            <a:endParaRPr sz="1600">
              <a:solidFill>
                <a:srgbClr val="000000"/>
              </a:solidFill>
              <a:highlight>
                <a:schemeClr val="accent5"/>
              </a:highlight>
              <a:latin typeface="Roboto Slab"/>
              <a:ea typeface="Roboto Slab"/>
              <a:cs typeface="Roboto Slab"/>
              <a:sym typeface="Roboto Slab"/>
            </a:endParaRPr>
          </a:p>
          <a:p>
            <a:pPr marL="457200" lvl="0" indent="-330200" algn="l" rtl="0">
              <a:lnSpc>
                <a:spcPct val="107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Roboto Slab"/>
              <a:buChar char="●"/>
            </a:pPr>
            <a:r>
              <a:rPr lang="uk" sz="1600">
                <a:solidFill>
                  <a:srgbClr val="000000"/>
                </a:solidFill>
                <a:highlight>
                  <a:schemeClr val="accent5"/>
                </a:highlight>
                <a:latin typeface="Roboto Slab"/>
                <a:ea typeface="Roboto Slab"/>
                <a:cs typeface="Roboto Slab"/>
                <a:sym typeface="Roboto Slab"/>
              </a:rPr>
              <a:t>наказ оформлюється на основі поданої працівником заяви</a:t>
            </a:r>
            <a:r>
              <a:rPr lang="uk" sz="1600">
                <a:latin typeface="Roboto Slab"/>
                <a:ea typeface="Roboto Slab"/>
                <a:cs typeface="Roboto Slab"/>
                <a:sym typeface="Roboto Slab"/>
              </a:rPr>
              <a:t> і працівник обов’язково має бути з ним ознайомлений</a:t>
            </a:r>
            <a:endParaRPr sz="1600">
              <a:latin typeface="Roboto Slab"/>
              <a:ea typeface="Roboto Slab"/>
              <a:cs typeface="Roboto Slab"/>
              <a:sym typeface="Roboto Slab"/>
            </a:endParaRPr>
          </a:p>
          <a:p>
            <a:pPr marL="457200" lvl="0" indent="-330200" algn="l" rtl="0">
              <a:lnSpc>
                <a:spcPct val="107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Roboto Slab"/>
              <a:buChar char="●"/>
            </a:pPr>
            <a:r>
              <a:rPr lang="uk" sz="1600">
                <a:solidFill>
                  <a:srgbClr val="000000"/>
                </a:solidFill>
                <a:highlight>
                  <a:schemeClr val="accent5"/>
                </a:highlight>
                <a:latin typeface="Roboto Slab"/>
                <a:ea typeface="Roboto Slab"/>
                <a:cs typeface="Roboto Slab"/>
                <a:sym typeface="Roboto Slab"/>
              </a:rPr>
              <a:t>повідомлення органу ДПС</a:t>
            </a:r>
            <a:r>
              <a:rPr lang="uk" sz="1600">
                <a:latin typeface="Roboto Slab"/>
                <a:ea typeface="Roboto Slab"/>
                <a:cs typeface="Roboto Slab"/>
                <a:sym typeface="Roboto Slab"/>
              </a:rPr>
              <a:t> хоча б за один день до початку роботи</a:t>
            </a:r>
            <a:endParaRPr sz="1600">
              <a:latin typeface="Roboto Slab"/>
              <a:ea typeface="Roboto Slab"/>
              <a:cs typeface="Roboto Slab"/>
              <a:sym typeface="Roboto Slab"/>
            </a:endParaRPr>
          </a:p>
          <a:p>
            <a:pPr marL="457200" lvl="0" indent="-330200" algn="l" rtl="0">
              <a:spcBef>
                <a:spcPts val="1000"/>
              </a:spcBef>
              <a:spcAft>
                <a:spcPts val="1000"/>
              </a:spcAft>
              <a:buClr>
                <a:srgbClr val="000000"/>
              </a:buClr>
              <a:buSzPts val="1600"/>
              <a:buFont typeface="Roboto Slab"/>
              <a:buChar char="●"/>
            </a:pPr>
            <a:r>
              <a:rPr lang="uk" sz="1600">
                <a:solidFill>
                  <a:srgbClr val="000000"/>
                </a:solidFill>
                <a:highlight>
                  <a:schemeClr val="accent5"/>
                </a:highlight>
                <a:latin typeface="Roboto Slab"/>
                <a:ea typeface="Roboto Slab"/>
                <a:cs typeface="Roboto Slab"/>
                <a:sym typeface="Roboto Slab"/>
              </a:rPr>
              <a:t>укладання трудового договору</a:t>
            </a:r>
            <a:r>
              <a:rPr lang="uk" sz="1600">
                <a:latin typeface="Roboto Slab"/>
                <a:ea typeface="Roboto Slab"/>
                <a:cs typeface="Roboto Slab"/>
                <a:sym typeface="Roboto Slab"/>
              </a:rPr>
              <a:t> із вказанням умов праці: розміру посадового окладу, терміну відпустки, графіка роботи</a:t>
            </a:r>
            <a:endParaRPr sz="2000">
              <a:latin typeface="Roboto Slab"/>
              <a:ea typeface="Roboto Slab"/>
              <a:cs typeface="Roboto Slab"/>
              <a:sym typeface="Roboto Slab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26"/>
          <p:cNvSpPr txBox="1">
            <a:spLocks noGrp="1"/>
          </p:cNvSpPr>
          <p:nvPr>
            <p:ph type="title"/>
          </p:nvPr>
        </p:nvSpPr>
        <p:spPr>
          <a:xfrm>
            <a:off x="472550" y="1360700"/>
            <a:ext cx="83682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uk" b="1"/>
              <a:t>ПРАЦЮ ЛЕГАЛІЗУЙ - УКРАЇНУ БУДУЙ!</a:t>
            </a:r>
            <a:endParaRPr b="1"/>
          </a:p>
        </p:txBody>
      </p:sp>
      <p:pic>
        <p:nvPicPr>
          <p:cNvPr id="178" name="Google Shape;178;p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8975" y="48975"/>
            <a:ext cx="3686175" cy="10858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9" name="Google Shape;179;p26"/>
          <p:cNvPicPr preferRelativeResize="0"/>
          <p:nvPr/>
        </p:nvPicPr>
        <p:blipFill rotWithShape="1">
          <a:blip r:embed="rId4">
            <a:alphaModFix/>
          </a:blip>
          <a:srcRect l="-1180" t="-2250" r="1180" b="2250"/>
          <a:stretch/>
        </p:blipFill>
        <p:spPr>
          <a:xfrm>
            <a:off x="0" y="2160250"/>
            <a:ext cx="9064605" cy="29268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4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uk" sz="2200" b="1"/>
              <a:t>ВИДИ ДОХОДІВ, ЯКІ НЕ ПІДЛЯГАЮТЬ ОПОДАТКУВАННЮ</a:t>
            </a:r>
            <a:endParaRPr sz="2200" b="1"/>
          </a:p>
        </p:txBody>
      </p:sp>
      <p:sp>
        <p:nvSpPr>
          <p:cNvPr id="72" name="Google Shape;72;p14"/>
          <p:cNvSpPr txBox="1">
            <a:spLocks noGrp="1"/>
          </p:cNvSpPr>
          <p:nvPr>
            <p:ph type="body" idx="1"/>
          </p:nvPr>
        </p:nvSpPr>
        <p:spPr>
          <a:xfrm>
            <a:off x="387900" y="1489825"/>
            <a:ext cx="8368200" cy="306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42900" algn="just" rtl="0">
              <a:spcBef>
                <a:spcPts val="0"/>
              </a:spcBef>
              <a:spcAft>
                <a:spcPts val="0"/>
              </a:spcAft>
              <a:buSzPts val="1800"/>
              <a:buFont typeface="Roboto Slab"/>
              <a:buChar char="➢"/>
            </a:pPr>
            <a:r>
              <a:rPr lang="uk" sz="1400" b="1" i="1">
                <a:solidFill>
                  <a:srgbClr val="000000"/>
                </a:solidFill>
                <a:highlight>
                  <a:schemeClr val="accent5"/>
                </a:highlight>
                <a:latin typeface="Roboto Slab"/>
                <a:ea typeface="Roboto Slab"/>
                <a:cs typeface="Roboto Slab"/>
                <a:sym typeface="Roboto Slab"/>
              </a:rPr>
              <a:t>доходи отримані від продажу власної сільськогосподарської продукції</a:t>
            </a:r>
            <a:r>
              <a:rPr lang="uk" sz="14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rPr>
              <a:t>.</a:t>
            </a:r>
            <a:endParaRPr sz="1400">
              <a:latin typeface="Roboto Slab"/>
              <a:ea typeface="Roboto Slab"/>
              <a:cs typeface="Roboto Slab"/>
              <a:sym typeface="Roboto Slab"/>
            </a:endParaRPr>
          </a:p>
          <a:p>
            <a:pPr marL="457200" lvl="0" indent="0" algn="just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uk" sz="1400">
                <a:latin typeface="Roboto Slab"/>
                <a:ea typeface="Roboto Slab"/>
                <a:cs typeface="Roboto Slab"/>
                <a:sym typeface="Roboto Slab"/>
              </a:rPr>
              <a:t>Для підтвердженням потрібна довідка 3-ДФ.</a:t>
            </a:r>
            <a:endParaRPr sz="1400">
              <a:latin typeface="Roboto Slab"/>
              <a:ea typeface="Roboto Slab"/>
              <a:cs typeface="Roboto Slab"/>
              <a:sym typeface="Roboto Slab"/>
            </a:endParaRPr>
          </a:p>
          <a:p>
            <a:pPr marL="457200" lvl="0" indent="0" algn="just" rtl="0">
              <a:spcBef>
                <a:spcPts val="1000"/>
              </a:spcBef>
              <a:spcAft>
                <a:spcPts val="0"/>
              </a:spcAft>
              <a:buNone/>
            </a:pPr>
            <a:endParaRPr sz="1400">
              <a:latin typeface="Roboto Slab"/>
              <a:ea typeface="Roboto Slab"/>
              <a:cs typeface="Roboto Slab"/>
              <a:sym typeface="Roboto Slab"/>
            </a:endParaRPr>
          </a:p>
          <a:p>
            <a:pPr marL="457200" lvl="0" indent="-342900" algn="just" rtl="0">
              <a:spcBef>
                <a:spcPts val="1000"/>
              </a:spcBef>
              <a:spcAft>
                <a:spcPts val="0"/>
              </a:spcAft>
              <a:buSzPts val="1800"/>
              <a:buFont typeface="Roboto Slab"/>
              <a:buChar char="➢"/>
            </a:pPr>
            <a:r>
              <a:rPr lang="uk" sz="1400" b="1" i="1">
                <a:solidFill>
                  <a:srgbClr val="000000"/>
                </a:solidFill>
                <a:highlight>
                  <a:schemeClr val="accent5"/>
                </a:highlight>
                <a:latin typeface="Roboto Slab"/>
                <a:ea typeface="Roboto Slab"/>
                <a:cs typeface="Roboto Slab"/>
                <a:sym typeface="Roboto Slab"/>
              </a:rPr>
              <a:t>доходи, отримані від продажу власної продукції тваринництва груп 1-5, 15, 16 та 41 УКТ ЗЕД</a:t>
            </a:r>
            <a:r>
              <a:rPr lang="uk" sz="1400">
                <a:latin typeface="Roboto Slab"/>
                <a:ea typeface="Roboto Slab"/>
                <a:cs typeface="Roboto Slab"/>
                <a:sym typeface="Roboto Slab"/>
              </a:rPr>
              <a:t>, якщо їхня сума сукупно за рік не перевищує 50 розмірів мінімальної заробітної плати, встановленої законом на 1 січня звітного (податкового) року (у 2021 становить - 236150 грн.)</a:t>
            </a:r>
            <a:endParaRPr sz="1400">
              <a:latin typeface="Roboto Slab"/>
              <a:ea typeface="Roboto Slab"/>
              <a:cs typeface="Roboto Slab"/>
              <a:sym typeface="Roboto Slab"/>
            </a:endParaRPr>
          </a:p>
          <a:p>
            <a:pPr marL="457200" lvl="0" indent="0" algn="just" rtl="0">
              <a:spcBef>
                <a:spcPts val="1000"/>
              </a:spcBef>
              <a:spcAft>
                <a:spcPts val="1000"/>
              </a:spcAft>
              <a:buNone/>
            </a:pPr>
            <a:r>
              <a:rPr lang="uk" sz="1400">
                <a:latin typeface="Roboto Slab"/>
                <a:ea typeface="Roboto Slab"/>
                <a:cs typeface="Roboto Slab"/>
                <a:sym typeface="Roboto Slab"/>
              </a:rPr>
              <a:t>Довідка про наявність земельної ділянки не потрібна.</a:t>
            </a:r>
            <a:endParaRPr sz="1400">
              <a:latin typeface="Roboto Slab"/>
              <a:ea typeface="Roboto Slab"/>
              <a:cs typeface="Roboto Slab"/>
              <a:sym typeface="Roboto Slab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5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uk" sz="2200" b="1"/>
              <a:t>ДОВІДКА 3-ДФ</a:t>
            </a:r>
            <a:endParaRPr sz="2200" b="1"/>
          </a:p>
        </p:txBody>
      </p:sp>
      <p:sp>
        <p:nvSpPr>
          <p:cNvPr id="78" name="Google Shape;78;p15"/>
          <p:cNvSpPr/>
          <p:nvPr/>
        </p:nvSpPr>
        <p:spPr>
          <a:xfrm>
            <a:off x="1081350" y="1607925"/>
            <a:ext cx="2670600" cy="611100"/>
          </a:xfrm>
          <a:prstGeom prst="roundRect">
            <a:avLst>
              <a:gd name="adj" fmla="val 16667"/>
            </a:avLst>
          </a:prstGeom>
          <a:solidFill>
            <a:schemeClr val="accent5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highlight>
                <a:schemeClr val="accent5"/>
              </a:highlight>
            </a:endParaRPr>
          </a:p>
        </p:txBody>
      </p:sp>
      <p:sp>
        <p:nvSpPr>
          <p:cNvPr id="79" name="Google Shape;79;p15"/>
          <p:cNvSpPr/>
          <p:nvPr/>
        </p:nvSpPr>
        <p:spPr>
          <a:xfrm>
            <a:off x="1132275" y="2883988"/>
            <a:ext cx="2670600" cy="611100"/>
          </a:xfrm>
          <a:prstGeom prst="roundRect">
            <a:avLst>
              <a:gd name="adj" fmla="val 16667"/>
            </a:avLst>
          </a:prstGeom>
          <a:solidFill>
            <a:schemeClr val="accent5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highlight>
                <a:schemeClr val="accent5"/>
              </a:highlight>
            </a:endParaRPr>
          </a:p>
        </p:txBody>
      </p:sp>
      <p:sp>
        <p:nvSpPr>
          <p:cNvPr id="80" name="Google Shape;80;p15"/>
          <p:cNvSpPr/>
          <p:nvPr/>
        </p:nvSpPr>
        <p:spPr>
          <a:xfrm>
            <a:off x="1132275" y="4160050"/>
            <a:ext cx="2670600" cy="611100"/>
          </a:xfrm>
          <a:prstGeom prst="roundRect">
            <a:avLst>
              <a:gd name="adj" fmla="val 16667"/>
            </a:avLst>
          </a:prstGeom>
          <a:solidFill>
            <a:schemeClr val="accent5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highlight>
                <a:schemeClr val="accent5"/>
              </a:highlight>
            </a:endParaRPr>
          </a:p>
        </p:txBody>
      </p:sp>
      <p:sp>
        <p:nvSpPr>
          <p:cNvPr id="81" name="Google Shape;81;p15"/>
          <p:cNvSpPr txBox="1"/>
          <p:nvPr/>
        </p:nvSpPr>
        <p:spPr>
          <a:xfrm>
            <a:off x="1354075" y="1667175"/>
            <a:ext cx="2341500" cy="4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uk" sz="2000">
                <a:latin typeface="Roboto"/>
                <a:ea typeface="Roboto"/>
                <a:cs typeface="Roboto"/>
                <a:sym typeface="Roboto"/>
              </a:rPr>
              <a:t>Ким видається?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82" name="Google Shape;82;p15"/>
          <p:cNvSpPr txBox="1"/>
          <p:nvPr/>
        </p:nvSpPr>
        <p:spPr>
          <a:xfrm>
            <a:off x="1296825" y="2943238"/>
            <a:ext cx="2341500" cy="4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uk" sz="2000">
                <a:latin typeface="Roboto"/>
                <a:ea typeface="Roboto"/>
                <a:cs typeface="Roboto"/>
                <a:sym typeface="Roboto"/>
              </a:rPr>
              <a:t>Кому видається?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83" name="Google Shape;83;p15"/>
          <p:cNvSpPr txBox="1"/>
          <p:nvPr/>
        </p:nvSpPr>
        <p:spPr>
          <a:xfrm>
            <a:off x="1296825" y="4219325"/>
            <a:ext cx="2341500" cy="4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uk" sz="2000">
                <a:latin typeface="Roboto"/>
                <a:ea typeface="Roboto"/>
                <a:cs typeface="Roboto"/>
                <a:sym typeface="Roboto"/>
              </a:rPr>
              <a:t>На який строк?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84" name="Google Shape;84;p15"/>
          <p:cNvSpPr/>
          <p:nvPr/>
        </p:nvSpPr>
        <p:spPr>
          <a:xfrm>
            <a:off x="4402375" y="1518525"/>
            <a:ext cx="3930600" cy="789900"/>
          </a:xfrm>
          <a:prstGeom prst="wedgeRoundRectCallout">
            <a:avLst>
              <a:gd name="adj1" fmla="val -62680"/>
              <a:gd name="adj2" fmla="val -13078"/>
              <a:gd name="adj3" fmla="val 0"/>
            </a:avLst>
          </a:prstGeom>
          <a:solidFill>
            <a:schemeClr val="dk1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85;p15"/>
          <p:cNvSpPr/>
          <p:nvPr/>
        </p:nvSpPr>
        <p:spPr>
          <a:xfrm>
            <a:off x="4489950" y="2567963"/>
            <a:ext cx="3930600" cy="1343100"/>
          </a:xfrm>
          <a:prstGeom prst="wedgeRoundRectCallout">
            <a:avLst>
              <a:gd name="adj1" fmla="val -62680"/>
              <a:gd name="adj2" fmla="val -13078"/>
              <a:gd name="adj3" fmla="val 0"/>
            </a:avLst>
          </a:prstGeom>
          <a:solidFill>
            <a:schemeClr val="dk1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86;p15"/>
          <p:cNvSpPr/>
          <p:nvPr/>
        </p:nvSpPr>
        <p:spPr>
          <a:xfrm>
            <a:off x="4489950" y="4117675"/>
            <a:ext cx="3930600" cy="789900"/>
          </a:xfrm>
          <a:prstGeom prst="wedgeRoundRectCallout">
            <a:avLst>
              <a:gd name="adj1" fmla="val -62680"/>
              <a:gd name="adj2" fmla="val -13078"/>
              <a:gd name="adj3" fmla="val 0"/>
            </a:avLst>
          </a:prstGeom>
          <a:solidFill>
            <a:schemeClr val="dk1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uk" sz="1100" b="1">
                <a:latin typeface="Roboto Slab"/>
                <a:ea typeface="Roboto Slab"/>
                <a:cs typeface="Roboto Slab"/>
                <a:sym typeface="Roboto Slab"/>
              </a:rPr>
              <a:t>На п'ять років</a:t>
            </a:r>
            <a:endParaRPr sz="1100">
              <a:latin typeface="Roboto Slab"/>
              <a:ea typeface="Roboto Slab"/>
              <a:cs typeface="Roboto Slab"/>
              <a:sym typeface="Roboto Slab"/>
            </a:endParaRPr>
          </a:p>
        </p:txBody>
      </p:sp>
      <p:sp>
        <p:nvSpPr>
          <p:cNvPr id="87" name="Google Shape;87;p15"/>
          <p:cNvSpPr txBox="1"/>
          <p:nvPr/>
        </p:nvSpPr>
        <p:spPr>
          <a:xfrm>
            <a:off x="4599925" y="1465575"/>
            <a:ext cx="3535500" cy="89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1100"/>
              </a:spcAft>
              <a:buNone/>
            </a:pPr>
            <a:r>
              <a:rPr lang="uk" b="1">
                <a:highlight>
                  <a:srgbClr val="FFFFFF"/>
                </a:highlight>
                <a:latin typeface="Roboto Slab"/>
                <a:ea typeface="Roboto Slab"/>
                <a:cs typeface="Roboto Slab"/>
                <a:sym typeface="Roboto Slab"/>
              </a:rPr>
              <a:t>Безоплатно</a:t>
            </a:r>
            <a:r>
              <a:rPr lang="uk">
                <a:highlight>
                  <a:srgbClr val="FFFFFF"/>
                </a:highlight>
                <a:latin typeface="Roboto Slab"/>
                <a:ea typeface="Roboto Slab"/>
                <a:cs typeface="Roboto Slab"/>
                <a:sym typeface="Roboto Slab"/>
              </a:rPr>
              <a:t> видається сільською, селищною або міською радою за місцем податкової адреси </a:t>
            </a:r>
            <a:endParaRPr>
              <a:latin typeface="Roboto Slab"/>
              <a:ea typeface="Roboto Slab"/>
              <a:cs typeface="Roboto Slab"/>
              <a:sym typeface="Roboto Slab"/>
            </a:endParaRPr>
          </a:p>
        </p:txBody>
      </p:sp>
      <p:sp>
        <p:nvSpPr>
          <p:cNvPr id="88" name="Google Shape;88;p15"/>
          <p:cNvSpPr txBox="1"/>
          <p:nvPr/>
        </p:nvSpPr>
        <p:spPr>
          <a:xfrm>
            <a:off x="4489950" y="2554625"/>
            <a:ext cx="3582600" cy="13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uk" sz="1100" b="1">
                <a:latin typeface="Roboto Slab"/>
                <a:ea typeface="Roboto Slab"/>
                <a:cs typeface="Roboto Slab"/>
                <a:sym typeface="Roboto Slab"/>
              </a:rPr>
              <a:t>на оформлені земельні ділянки</a:t>
            </a:r>
            <a:r>
              <a:rPr lang="uk" sz="1100">
                <a:latin typeface="Roboto Slab"/>
                <a:ea typeface="Roboto Slab"/>
                <a:cs typeface="Roboto Slab"/>
                <a:sym typeface="Roboto Slab"/>
              </a:rPr>
              <a:t> для ведення садівництва, присадибні ділянки та/або для індивідуального дачного будівництва, особистого селянського господарства та/або земельні частки (паї), виділені в натурі (на місцевості), </a:t>
            </a:r>
            <a:r>
              <a:rPr lang="uk" sz="1100" b="1">
                <a:latin typeface="Roboto Slab"/>
                <a:ea typeface="Roboto Slab"/>
                <a:cs typeface="Roboto Slab"/>
                <a:sym typeface="Roboto Slab"/>
              </a:rPr>
              <a:t>сукупний розмір яких не перевищує 2 гектари</a:t>
            </a:r>
            <a:endParaRPr sz="1100" b="1">
              <a:latin typeface="Roboto Slab"/>
              <a:ea typeface="Roboto Slab"/>
              <a:cs typeface="Roboto Slab"/>
              <a:sym typeface="Roboto Slab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6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0"/>
              <a:buFont typeface="Arial"/>
              <a:buNone/>
            </a:pPr>
            <a:r>
              <a:rPr lang="uk" sz="2200" b="1"/>
              <a:t>ВИДИ ДОХОДІВ, ЯКІ ПІДЛЯГАЮТЬ ОПОДАТКУВАННЮ</a:t>
            </a:r>
            <a:endParaRPr b="1"/>
          </a:p>
        </p:txBody>
      </p:sp>
      <p:sp>
        <p:nvSpPr>
          <p:cNvPr id="94" name="Google Shape;94;p16"/>
          <p:cNvSpPr txBox="1">
            <a:spLocks noGrp="1"/>
          </p:cNvSpPr>
          <p:nvPr>
            <p:ph type="body" idx="1"/>
          </p:nvPr>
        </p:nvSpPr>
        <p:spPr>
          <a:xfrm>
            <a:off x="387900" y="1461600"/>
            <a:ext cx="8368200" cy="180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70000" lnSpcReduction="10000"/>
          </a:bodyPr>
          <a:lstStyle/>
          <a:p>
            <a:pPr marL="457200" lvl="0" indent="-340699" algn="just" rtl="0">
              <a:spcBef>
                <a:spcPts val="0"/>
              </a:spcBef>
              <a:spcAft>
                <a:spcPts val="0"/>
              </a:spcAft>
              <a:buSzPct val="100000"/>
              <a:buFont typeface="Roboto Slab"/>
              <a:buChar char="➢"/>
            </a:pPr>
            <a:r>
              <a:rPr lang="uk" sz="2521" b="1" i="1">
                <a:solidFill>
                  <a:srgbClr val="000000"/>
                </a:solidFill>
                <a:highlight>
                  <a:schemeClr val="accent5"/>
                </a:highlight>
                <a:latin typeface="Roboto Slab"/>
                <a:ea typeface="Roboto Slab"/>
                <a:cs typeface="Roboto Slab"/>
                <a:sym typeface="Roboto Slab"/>
              </a:rPr>
              <a:t>доходи громадян, що мають у власності земельні ділянки (паї)  </a:t>
            </a:r>
            <a:r>
              <a:rPr lang="uk" sz="2521">
                <a:latin typeface="Roboto Slab"/>
                <a:ea typeface="Roboto Slab"/>
                <a:cs typeface="Roboto Slab"/>
                <a:sym typeface="Roboto Slab"/>
              </a:rPr>
              <a:t>Обробляють їх самостійно та не здають в офіційну оренду</a:t>
            </a:r>
            <a:endParaRPr sz="2521">
              <a:latin typeface="Roboto Slab"/>
              <a:ea typeface="Roboto Slab"/>
              <a:cs typeface="Roboto Slab"/>
              <a:sym typeface="Roboto Slab"/>
            </a:endParaRPr>
          </a:p>
          <a:p>
            <a:pPr marL="457200" lvl="0" indent="-340699" algn="just" rtl="0">
              <a:spcBef>
                <a:spcPts val="1000"/>
              </a:spcBef>
              <a:spcAft>
                <a:spcPts val="0"/>
              </a:spcAft>
              <a:buSzPct val="100000"/>
              <a:buFont typeface="Roboto Slab"/>
              <a:buChar char="➢"/>
            </a:pPr>
            <a:r>
              <a:rPr lang="uk" sz="2521" b="1" i="1">
                <a:solidFill>
                  <a:srgbClr val="000000"/>
                </a:solidFill>
                <a:highlight>
                  <a:schemeClr val="accent5"/>
                </a:highlight>
                <a:latin typeface="Roboto Slab"/>
                <a:ea typeface="Roboto Slab"/>
                <a:cs typeface="Roboto Slab"/>
                <a:sym typeface="Roboto Slab"/>
              </a:rPr>
              <a:t>доходи громадян розміри земельних ділянок яких перевищують норми</a:t>
            </a:r>
            <a:r>
              <a:rPr lang="uk" sz="2521" b="1" i="1">
                <a:latin typeface="Roboto Slab"/>
                <a:ea typeface="Roboto Slab"/>
                <a:cs typeface="Roboto Slab"/>
                <a:sym typeface="Roboto Slab"/>
              </a:rPr>
              <a:t>, </a:t>
            </a:r>
            <a:r>
              <a:rPr lang="uk" sz="2521">
                <a:latin typeface="Roboto Slab"/>
                <a:ea typeface="Roboto Slab"/>
                <a:cs typeface="Roboto Slab"/>
                <a:sym typeface="Roboto Slab"/>
              </a:rPr>
              <a:t>які встановлені Земельним кодексом України</a:t>
            </a:r>
            <a:endParaRPr sz="2521">
              <a:latin typeface="Roboto Slab"/>
              <a:ea typeface="Roboto Slab"/>
              <a:cs typeface="Roboto Slab"/>
              <a:sym typeface="Roboto Slab"/>
            </a:endParaRPr>
          </a:p>
          <a:p>
            <a:pPr marL="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None/>
            </a:pPr>
            <a:endParaRPr sz="2342" b="1" i="1">
              <a:solidFill>
                <a:srgbClr val="000000"/>
              </a:solidFill>
              <a:highlight>
                <a:schemeClr val="accent5"/>
              </a:highlight>
              <a:latin typeface="Roboto Slab"/>
              <a:ea typeface="Roboto Slab"/>
              <a:cs typeface="Roboto Slab"/>
              <a:sym typeface="Roboto Slab"/>
            </a:endParaRPr>
          </a:p>
        </p:txBody>
      </p:sp>
      <p:sp>
        <p:nvSpPr>
          <p:cNvPr id="95" name="Google Shape;95;p16"/>
          <p:cNvSpPr/>
          <p:nvPr/>
        </p:nvSpPr>
        <p:spPr>
          <a:xfrm>
            <a:off x="705225" y="3159450"/>
            <a:ext cx="7983300" cy="1316400"/>
          </a:xfrm>
          <a:prstGeom prst="wedgeRoundRectCallout">
            <a:avLst>
              <a:gd name="adj1" fmla="val -35159"/>
              <a:gd name="adj2" fmla="val 68573"/>
              <a:gd name="adj3" fmla="val 0"/>
            </a:avLst>
          </a:prstGeom>
          <a:solidFill>
            <a:schemeClr val="dk1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uk" b="1" u="sng">
                <a:highlight>
                  <a:schemeClr val="accent5"/>
                </a:highlight>
                <a:latin typeface="Roboto Slab"/>
                <a:ea typeface="Roboto Slab"/>
                <a:cs typeface="Roboto Slab"/>
                <a:sym typeface="Roboto Slab"/>
              </a:rPr>
              <a:t>Громадяни повинні:</a:t>
            </a:r>
            <a:endParaRPr b="1" u="sng">
              <a:highlight>
                <a:schemeClr val="accent5"/>
              </a:highlight>
              <a:latin typeface="Roboto Slab"/>
              <a:ea typeface="Roboto Slab"/>
              <a:cs typeface="Roboto Slab"/>
              <a:sym typeface="Roboto Slab"/>
            </a:endParaRPr>
          </a:p>
          <a:p>
            <a:pPr marL="457200" lvl="0" indent="-317500" algn="l" rtl="0">
              <a:spcBef>
                <a:spcPts val="1000"/>
              </a:spcBef>
              <a:spcAft>
                <a:spcPts val="0"/>
              </a:spcAft>
              <a:buSzPts val="1400"/>
              <a:buFont typeface="Roboto Slab"/>
              <a:buChar char="➔"/>
            </a:pPr>
            <a:r>
              <a:rPr lang="uk">
                <a:highlight>
                  <a:srgbClr val="FFFFFF"/>
                </a:highlight>
                <a:latin typeface="Roboto Slab"/>
                <a:ea typeface="Roboto Slab"/>
                <a:cs typeface="Roboto Slab"/>
                <a:sym typeface="Roboto Slab"/>
              </a:rPr>
              <a:t>подавати до податкового органу декларацію про майновий стан та доходи щорічно </a:t>
            </a:r>
            <a:r>
              <a:rPr lang="uk" b="1">
                <a:highlight>
                  <a:srgbClr val="FFFFFF"/>
                </a:highlight>
                <a:latin typeface="Roboto Slab"/>
                <a:ea typeface="Roboto Slab"/>
                <a:cs typeface="Roboto Slab"/>
                <a:sym typeface="Roboto Slab"/>
              </a:rPr>
              <a:t>до 01 травня</a:t>
            </a:r>
            <a:r>
              <a:rPr lang="uk">
                <a:highlight>
                  <a:srgbClr val="FFFFFF"/>
                </a:highlight>
                <a:latin typeface="Roboto Slab"/>
                <a:ea typeface="Roboto Slab"/>
                <a:cs typeface="Roboto Slab"/>
                <a:sym typeface="Roboto Slab"/>
              </a:rPr>
              <a:t> </a:t>
            </a:r>
            <a:endParaRPr>
              <a:highlight>
                <a:srgbClr val="FFFFFF"/>
              </a:highlight>
              <a:latin typeface="Roboto Slab"/>
              <a:ea typeface="Roboto Slab"/>
              <a:cs typeface="Roboto Slab"/>
              <a:sym typeface="Roboto Slab"/>
            </a:endParaRPr>
          </a:p>
          <a:p>
            <a:pPr marL="457200" lvl="0" indent="-317500" algn="l" rtl="0">
              <a:spcBef>
                <a:spcPts val="1000"/>
              </a:spcBef>
              <a:spcAft>
                <a:spcPts val="1000"/>
              </a:spcAft>
              <a:buSzPts val="1400"/>
              <a:buFont typeface="Roboto Slab"/>
              <a:buChar char="➔"/>
            </a:pPr>
            <a:r>
              <a:rPr lang="uk">
                <a:highlight>
                  <a:srgbClr val="FFFFFF"/>
                </a:highlight>
                <a:latin typeface="Roboto Slab"/>
                <a:ea typeface="Roboto Slab"/>
                <a:cs typeface="Roboto Slab"/>
                <a:sym typeface="Roboto Slab"/>
              </a:rPr>
              <a:t>сплачувати 18% ПДФО та 1,5 % військового збору </a:t>
            </a:r>
            <a:r>
              <a:rPr lang="uk" b="1">
                <a:highlight>
                  <a:srgbClr val="FFFFFF"/>
                </a:highlight>
                <a:latin typeface="Roboto Slab"/>
                <a:ea typeface="Roboto Slab"/>
                <a:cs typeface="Roboto Slab"/>
                <a:sym typeface="Roboto Slab"/>
              </a:rPr>
              <a:t>до 31 липня</a:t>
            </a:r>
            <a:r>
              <a:rPr lang="uk">
                <a:highlight>
                  <a:srgbClr val="FFFFFF"/>
                </a:highlight>
                <a:latin typeface="Roboto Slab"/>
                <a:ea typeface="Roboto Slab"/>
                <a:cs typeface="Roboto Slab"/>
                <a:sym typeface="Roboto Slab"/>
              </a:rPr>
              <a:t> поточного року</a:t>
            </a:r>
            <a:endParaRPr>
              <a:latin typeface="Roboto Slab"/>
              <a:ea typeface="Roboto Slab"/>
              <a:cs typeface="Roboto Slab"/>
              <a:sym typeface="Roboto Slab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7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uk" sz="2200" b="1"/>
              <a:t>СПОСОБИ РЕЄСТРАЦІЇ ФІЗИЧНОЇ ОСОБИ ПІДПРИЄМЦЯ</a:t>
            </a:r>
            <a:endParaRPr sz="2200" b="1"/>
          </a:p>
        </p:txBody>
      </p:sp>
      <p:grpSp>
        <p:nvGrpSpPr>
          <p:cNvPr id="101" name="Google Shape;101;p17"/>
          <p:cNvGrpSpPr/>
          <p:nvPr/>
        </p:nvGrpSpPr>
        <p:grpSpPr>
          <a:xfrm>
            <a:off x="827475" y="1946425"/>
            <a:ext cx="2933700" cy="545400"/>
            <a:chOff x="827475" y="1758375"/>
            <a:chExt cx="2933700" cy="545400"/>
          </a:xfrm>
        </p:grpSpPr>
        <p:sp>
          <p:nvSpPr>
            <p:cNvPr id="102" name="Google Shape;102;p17"/>
            <p:cNvSpPr/>
            <p:nvPr/>
          </p:nvSpPr>
          <p:spPr>
            <a:xfrm>
              <a:off x="827475" y="1758375"/>
              <a:ext cx="2933700" cy="545400"/>
            </a:xfrm>
            <a:prstGeom prst="roundRect">
              <a:avLst>
                <a:gd name="adj" fmla="val 16667"/>
              </a:avLst>
            </a:prstGeom>
            <a:solidFill>
              <a:schemeClr val="accent5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" name="Google Shape;103;p17"/>
            <p:cNvSpPr txBox="1"/>
            <p:nvPr/>
          </p:nvSpPr>
          <p:spPr>
            <a:xfrm>
              <a:off x="996550" y="1784775"/>
              <a:ext cx="2698800" cy="492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2000" b="1">
                  <a:latin typeface="Roboto"/>
                  <a:ea typeface="Roboto"/>
                  <a:cs typeface="Roboto"/>
                  <a:sym typeface="Roboto"/>
                </a:rPr>
                <a:t>Онлайн</a:t>
              </a:r>
              <a:endParaRPr sz="2300" b="1"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sp>
        <p:nvSpPr>
          <p:cNvPr id="104" name="Google Shape;104;p17"/>
          <p:cNvSpPr/>
          <p:nvPr/>
        </p:nvSpPr>
        <p:spPr>
          <a:xfrm>
            <a:off x="827475" y="3405875"/>
            <a:ext cx="2933700" cy="545400"/>
          </a:xfrm>
          <a:prstGeom prst="roundRect">
            <a:avLst>
              <a:gd name="adj" fmla="val 16667"/>
            </a:avLst>
          </a:prstGeom>
          <a:solidFill>
            <a:schemeClr val="accent5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uk" sz="2000" b="1">
                <a:latin typeface="Roboto Slab"/>
                <a:ea typeface="Roboto Slab"/>
                <a:cs typeface="Roboto Slab"/>
                <a:sym typeface="Roboto Slab"/>
              </a:rPr>
              <a:t>Офлайн</a:t>
            </a:r>
            <a:endParaRPr sz="2000" b="1">
              <a:latin typeface="Roboto Slab"/>
              <a:ea typeface="Roboto Slab"/>
              <a:cs typeface="Roboto Slab"/>
              <a:sym typeface="Roboto Slab"/>
            </a:endParaRPr>
          </a:p>
        </p:txBody>
      </p:sp>
      <p:sp>
        <p:nvSpPr>
          <p:cNvPr id="105" name="Google Shape;105;p17"/>
          <p:cNvSpPr/>
          <p:nvPr/>
        </p:nvSpPr>
        <p:spPr>
          <a:xfrm>
            <a:off x="4522800" y="1908800"/>
            <a:ext cx="4233300" cy="818100"/>
          </a:xfrm>
          <a:prstGeom prst="wedgeRoundRectCallout">
            <a:avLst>
              <a:gd name="adj1" fmla="val -60882"/>
              <a:gd name="adj2" fmla="val -18862"/>
              <a:gd name="adj3" fmla="val 0"/>
            </a:avLst>
          </a:prstGeom>
          <a:solidFill>
            <a:schemeClr val="dk1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uk">
                <a:highlight>
                  <a:srgbClr val="FFFFFF"/>
                </a:highlight>
                <a:latin typeface="Roboto Slab"/>
                <a:ea typeface="Roboto Slab"/>
                <a:cs typeface="Roboto Slab"/>
                <a:sym typeface="Roboto Slab"/>
              </a:rPr>
              <a:t>за допомогою електронних сервісів</a:t>
            </a:r>
            <a:endParaRPr>
              <a:latin typeface="Roboto Slab"/>
              <a:ea typeface="Roboto Slab"/>
              <a:cs typeface="Roboto Slab"/>
              <a:sym typeface="Roboto Slab"/>
            </a:endParaRPr>
          </a:p>
        </p:txBody>
      </p:sp>
      <p:sp>
        <p:nvSpPr>
          <p:cNvPr id="106" name="Google Shape;106;p17"/>
          <p:cNvSpPr/>
          <p:nvPr/>
        </p:nvSpPr>
        <p:spPr>
          <a:xfrm>
            <a:off x="4522800" y="3405875"/>
            <a:ext cx="4233300" cy="818100"/>
          </a:xfrm>
          <a:prstGeom prst="wedgeRoundRectCallout">
            <a:avLst>
              <a:gd name="adj1" fmla="val -60882"/>
              <a:gd name="adj2" fmla="val -18862"/>
              <a:gd name="adj3" fmla="val 0"/>
            </a:avLst>
          </a:prstGeom>
          <a:solidFill>
            <a:schemeClr val="dk1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uk">
                <a:highlight>
                  <a:srgbClr val="FFFFFF"/>
                </a:highlight>
                <a:latin typeface="Roboto Slab"/>
                <a:ea typeface="Roboto Slab"/>
                <a:cs typeface="Roboto Slab"/>
                <a:sym typeface="Roboto Slab"/>
              </a:rPr>
              <a:t>подавши заяву до державного реєстратора</a:t>
            </a:r>
            <a:endParaRPr sz="1600">
              <a:latin typeface="Roboto Slab"/>
              <a:ea typeface="Roboto Slab"/>
              <a:cs typeface="Roboto Slab"/>
              <a:sym typeface="Roboto Slab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18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uk" sz="2200" b="1"/>
              <a:t>ОНЛАЙН СПОСІБ РЕЄСТРАЦІЇ ФОП</a:t>
            </a:r>
            <a:endParaRPr sz="2200" b="1"/>
          </a:p>
        </p:txBody>
      </p:sp>
      <p:sp>
        <p:nvSpPr>
          <p:cNvPr id="112" name="Google Shape;112;p18"/>
          <p:cNvSpPr txBox="1">
            <a:spLocks noGrp="1"/>
          </p:cNvSpPr>
          <p:nvPr>
            <p:ph type="body" idx="1"/>
          </p:nvPr>
        </p:nvSpPr>
        <p:spPr>
          <a:xfrm>
            <a:off x="387900" y="1363450"/>
            <a:ext cx="6166200" cy="3591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17500" algn="just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 Slab"/>
              <a:buChar char="●"/>
            </a:pPr>
            <a:r>
              <a:rPr lang="uk" sz="1400">
                <a:solidFill>
                  <a:srgbClr val="000000"/>
                </a:solidFill>
                <a:highlight>
                  <a:schemeClr val="accent5"/>
                </a:highlight>
                <a:latin typeface="Roboto Slab"/>
                <a:ea typeface="Roboto Slab"/>
                <a:cs typeface="Roboto Slab"/>
                <a:sym typeface="Roboto Slab"/>
              </a:rPr>
              <a:t>обов’язкова наявність ключа електронного цифрового підпису;</a:t>
            </a:r>
            <a:endParaRPr sz="1400">
              <a:solidFill>
                <a:srgbClr val="000000"/>
              </a:solidFill>
              <a:highlight>
                <a:schemeClr val="accent5"/>
              </a:highlight>
              <a:latin typeface="Roboto Slab"/>
              <a:ea typeface="Roboto Slab"/>
              <a:cs typeface="Roboto Slab"/>
              <a:sym typeface="Roboto Slab"/>
            </a:endParaRPr>
          </a:p>
          <a:p>
            <a:pPr marL="457200" lvl="0" indent="-317500" algn="just" rtl="0"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 Slab"/>
              <a:buChar char="●"/>
            </a:pPr>
            <a:r>
              <a:rPr lang="uk" sz="1400">
                <a:solidFill>
                  <a:srgbClr val="000000"/>
                </a:solidFill>
                <a:highlight>
                  <a:schemeClr val="accent5"/>
                </a:highlight>
                <a:latin typeface="Roboto Slab"/>
                <a:ea typeface="Roboto Slab"/>
                <a:cs typeface="Roboto Slab"/>
                <a:sym typeface="Roboto Slab"/>
              </a:rPr>
              <a:t>використання доступних онлайн сервісів: </a:t>
            </a:r>
            <a:endParaRPr sz="1400">
              <a:solidFill>
                <a:srgbClr val="000000"/>
              </a:solidFill>
              <a:highlight>
                <a:schemeClr val="accent5"/>
              </a:highlight>
              <a:latin typeface="Roboto Slab"/>
              <a:ea typeface="Roboto Slab"/>
              <a:cs typeface="Roboto Slab"/>
              <a:sym typeface="Roboto Slab"/>
            </a:endParaRPr>
          </a:p>
          <a:p>
            <a:pPr marL="914400" lvl="0" indent="-317500" algn="just" rtl="0">
              <a:spcBef>
                <a:spcPts val="1000"/>
              </a:spcBef>
              <a:spcAft>
                <a:spcPts val="0"/>
              </a:spcAft>
              <a:buSzPts val="1400"/>
              <a:buFont typeface="Roboto Slab"/>
              <a:buChar char="➔"/>
            </a:pPr>
            <a:r>
              <a:rPr lang="uk" sz="1400">
                <a:latin typeface="Roboto Slab"/>
                <a:ea typeface="Roboto Slab"/>
                <a:cs typeface="Roboto Slab"/>
                <a:sym typeface="Roboto Slab"/>
              </a:rPr>
              <a:t>портал дія - </a:t>
            </a:r>
            <a:r>
              <a:rPr lang="uk" sz="1400" u="sng">
                <a:latin typeface="Roboto Slab"/>
                <a:ea typeface="Roboto Slab"/>
                <a:cs typeface="Roboto Slab"/>
                <a:sym typeface="Roboto Slab"/>
              </a:rPr>
              <a:t>diia.gov.ua</a:t>
            </a:r>
            <a:endParaRPr sz="1400" u="sng">
              <a:latin typeface="Roboto Slab"/>
              <a:ea typeface="Roboto Slab"/>
              <a:cs typeface="Roboto Slab"/>
              <a:sym typeface="Roboto Slab"/>
            </a:endParaRPr>
          </a:p>
          <a:p>
            <a:pPr marL="914400" lvl="0" indent="-317500" algn="just" rtl="0">
              <a:spcBef>
                <a:spcPts val="0"/>
              </a:spcBef>
              <a:spcAft>
                <a:spcPts val="0"/>
              </a:spcAft>
              <a:buSzPts val="1400"/>
              <a:buFont typeface="Roboto Slab"/>
              <a:buChar char="➔"/>
            </a:pPr>
            <a:r>
              <a:rPr lang="uk" sz="1400">
                <a:latin typeface="Roboto Slab"/>
                <a:ea typeface="Roboto Slab"/>
                <a:cs typeface="Roboto Slab"/>
                <a:sym typeface="Roboto Slab"/>
              </a:rPr>
              <a:t>онлайн-сервіс отримання відомостей із ЄДР - </a:t>
            </a:r>
            <a:r>
              <a:rPr lang="uk" sz="1400" u="sng">
                <a:latin typeface="Roboto Slab"/>
                <a:ea typeface="Roboto Slab"/>
                <a:cs typeface="Roboto Slab"/>
                <a:sym typeface="Roboto Slab"/>
              </a:rPr>
              <a:t>usr.minjust.gov.ua/ua</a:t>
            </a:r>
            <a:r>
              <a:rPr lang="uk" sz="1400">
                <a:latin typeface="Roboto Slab"/>
                <a:ea typeface="Roboto Slab"/>
                <a:cs typeface="Roboto Slab"/>
                <a:sym typeface="Roboto Slab"/>
              </a:rPr>
              <a:t> </a:t>
            </a:r>
            <a:endParaRPr sz="1400">
              <a:latin typeface="Roboto Slab"/>
              <a:ea typeface="Roboto Slab"/>
              <a:cs typeface="Roboto Slab"/>
              <a:sym typeface="Roboto Slab"/>
            </a:endParaRPr>
          </a:p>
          <a:p>
            <a:pPr marL="457200" lvl="0" indent="-317500" algn="just" rtl="0"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 Slab"/>
              <a:buChar char="●"/>
            </a:pPr>
            <a:r>
              <a:rPr lang="uk" sz="1400">
                <a:solidFill>
                  <a:srgbClr val="000000"/>
                </a:solidFill>
                <a:highlight>
                  <a:schemeClr val="accent5"/>
                </a:highlight>
                <a:latin typeface="Roboto Slab"/>
                <a:ea typeface="Roboto Slab"/>
                <a:cs typeface="Roboto Slab"/>
                <a:sym typeface="Roboto Slab"/>
              </a:rPr>
              <a:t>можливості  електронного кабінету платника податків:</a:t>
            </a:r>
            <a:endParaRPr sz="1400">
              <a:solidFill>
                <a:srgbClr val="000000"/>
              </a:solidFill>
              <a:highlight>
                <a:schemeClr val="accent5"/>
              </a:highlight>
              <a:latin typeface="Roboto Slab"/>
              <a:ea typeface="Roboto Slab"/>
              <a:cs typeface="Roboto Slab"/>
              <a:sym typeface="Roboto Slab"/>
            </a:endParaRPr>
          </a:p>
          <a:p>
            <a:pPr marL="914400" lvl="0" indent="-317500" algn="just" rtl="0">
              <a:spcBef>
                <a:spcPts val="1000"/>
              </a:spcBef>
              <a:spcAft>
                <a:spcPts val="0"/>
              </a:spcAft>
              <a:buSzPts val="1400"/>
              <a:buFont typeface="Roboto Slab"/>
              <a:buChar char="➔"/>
            </a:pPr>
            <a:r>
              <a:rPr lang="uk" sz="1400">
                <a:latin typeface="Roboto Slab"/>
                <a:ea typeface="Roboto Slab"/>
                <a:cs typeface="Roboto Slab"/>
                <a:sym typeface="Roboto Slab"/>
              </a:rPr>
              <a:t>подача до податкової заяви на застосування спрощеної системи оподаткування</a:t>
            </a:r>
            <a:endParaRPr sz="1400">
              <a:latin typeface="Roboto Slab"/>
              <a:ea typeface="Roboto Slab"/>
              <a:cs typeface="Roboto Slab"/>
              <a:sym typeface="Roboto Slab"/>
            </a:endParaRPr>
          </a:p>
          <a:p>
            <a:pPr marL="914400" lvl="0" indent="-317500" algn="just" rtl="0">
              <a:spcBef>
                <a:spcPts val="0"/>
              </a:spcBef>
              <a:spcAft>
                <a:spcPts val="0"/>
              </a:spcAft>
              <a:buSzPts val="1400"/>
              <a:buFont typeface="Roboto Slab"/>
              <a:buChar char="➔"/>
            </a:pPr>
            <a:r>
              <a:rPr lang="uk" sz="1400">
                <a:latin typeface="Roboto Slab"/>
                <a:ea typeface="Roboto Slab"/>
                <a:cs typeface="Roboto Slab"/>
                <a:sym typeface="Roboto Slab"/>
              </a:rPr>
              <a:t>подача запиту на отримання витягу</a:t>
            </a:r>
            <a:endParaRPr sz="1400">
              <a:latin typeface="Roboto Slab"/>
              <a:ea typeface="Roboto Slab"/>
              <a:cs typeface="Roboto Slab"/>
              <a:sym typeface="Roboto Slab"/>
            </a:endParaRPr>
          </a:p>
          <a:p>
            <a:pPr marL="914400" lvl="0" indent="-317500" algn="just" rtl="0">
              <a:spcBef>
                <a:spcPts val="0"/>
              </a:spcBef>
              <a:spcAft>
                <a:spcPts val="0"/>
              </a:spcAft>
              <a:buSzPts val="1400"/>
              <a:buFont typeface="Roboto Slab"/>
              <a:buChar char="➔"/>
            </a:pPr>
            <a:r>
              <a:rPr lang="uk" sz="1400">
                <a:latin typeface="Roboto Slab"/>
                <a:ea typeface="Roboto Slab"/>
                <a:cs typeface="Roboto Slab"/>
                <a:sym typeface="Roboto Slab"/>
              </a:rPr>
              <a:t>отримання витягу платника єдиного податку в електронному вигляді </a:t>
            </a:r>
            <a:endParaRPr sz="1400">
              <a:latin typeface="Roboto Slab"/>
              <a:ea typeface="Roboto Slab"/>
              <a:cs typeface="Roboto Slab"/>
              <a:sym typeface="Roboto Slab"/>
            </a:endParaRPr>
          </a:p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/>
          </a:p>
        </p:txBody>
      </p:sp>
      <p:pic>
        <p:nvPicPr>
          <p:cNvPr id="113" name="Google Shape;113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706500" y="1847425"/>
            <a:ext cx="2285102" cy="24877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19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uk" sz="2200" b="1"/>
              <a:t>ОФЛАЙН РЕЄСТРАЦІЯ ФОП</a:t>
            </a:r>
            <a:endParaRPr sz="2200" b="1"/>
          </a:p>
        </p:txBody>
      </p:sp>
      <p:sp>
        <p:nvSpPr>
          <p:cNvPr id="119" name="Google Shape;119;p19"/>
          <p:cNvSpPr txBox="1">
            <a:spLocks noGrp="1"/>
          </p:cNvSpPr>
          <p:nvPr>
            <p:ph type="body" idx="1"/>
          </p:nvPr>
        </p:nvSpPr>
        <p:spPr>
          <a:xfrm>
            <a:off x="284700" y="1374375"/>
            <a:ext cx="8574600" cy="1173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uk" sz="1400" b="1" i="1">
                <a:solidFill>
                  <a:srgbClr val="000000"/>
                </a:solidFill>
                <a:highlight>
                  <a:schemeClr val="accent5"/>
                </a:highlight>
                <a:latin typeface="Roboto Slab"/>
                <a:ea typeface="Roboto Slab"/>
                <a:cs typeface="Roboto Slab"/>
                <a:sym typeface="Roboto Slab"/>
              </a:rPr>
              <a:t>1.Звернення до державного реєстратора</a:t>
            </a:r>
            <a:r>
              <a:rPr lang="uk" sz="1400">
                <a:latin typeface="Roboto Slab"/>
                <a:ea typeface="Roboto Slab"/>
                <a:cs typeface="Roboto Slab"/>
                <a:sym typeface="Roboto Slab"/>
              </a:rPr>
              <a:t> </a:t>
            </a:r>
            <a:endParaRPr sz="1400">
              <a:latin typeface="Roboto Slab"/>
              <a:ea typeface="Roboto Slab"/>
              <a:cs typeface="Roboto Slab"/>
              <a:sym typeface="Roboto Slab"/>
            </a:endParaRPr>
          </a:p>
          <a:p>
            <a:pPr marL="457200" lvl="0" indent="-304800" algn="just" rtl="0">
              <a:spcBef>
                <a:spcPts val="0"/>
              </a:spcBef>
              <a:spcAft>
                <a:spcPts val="0"/>
              </a:spcAft>
              <a:buSzPts val="1200"/>
              <a:buFont typeface="Roboto Slab"/>
              <a:buChar char="●"/>
            </a:pPr>
            <a:r>
              <a:rPr lang="uk" sz="1200">
                <a:latin typeface="Roboto Slab"/>
                <a:ea typeface="Roboto Slab"/>
                <a:cs typeface="Roboto Slab"/>
                <a:sym typeface="Roboto Slab"/>
              </a:rPr>
              <a:t>з паспортом та ідентифікаційним кодом, надати копії цих документів</a:t>
            </a:r>
            <a:endParaRPr sz="1200">
              <a:latin typeface="Roboto Slab"/>
              <a:ea typeface="Roboto Slab"/>
              <a:cs typeface="Roboto Slab"/>
              <a:sym typeface="Roboto Slab"/>
            </a:endParaRPr>
          </a:p>
          <a:p>
            <a:pPr marL="457200" lvl="0" indent="-304800" algn="just" rtl="0">
              <a:spcBef>
                <a:spcPts val="0"/>
              </a:spcBef>
              <a:spcAft>
                <a:spcPts val="0"/>
              </a:spcAft>
              <a:buSzPts val="1200"/>
              <a:buFont typeface="Roboto Slab"/>
              <a:buChar char="●"/>
            </a:pPr>
            <a:r>
              <a:rPr lang="uk" sz="1200">
                <a:latin typeface="Roboto Slab"/>
                <a:ea typeface="Roboto Slab"/>
                <a:cs typeface="Roboto Slab"/>
                <a:sym typeface="Roboto Slab"/>
              </a:rPr>
              <a:t>заповнити реєстраційну картку (</a:t>
            </a:r>
            <a:r>
              <a:rPr lang="uk" sz="1200" u="sng">
                <a:latin typeface="Roboto Slab"/>
                <a:ea typeface="Roboto Slab"/>
                <a:cs typeface="Roboto Slab"/>
                <a:sym typeface="Roboto Slab"/>
                <a:hlinkClick r:id="rId3"/>
              </a:rPr>
              <a:t>форму 10</a:t>
            </a:r>
            <a:r>
              <a:rPr lang="uk" sz="1200">
                <a:latin typeface="Roboto Slab"/>
                <a:ea typeface="Roboto Slab"/>
                <a:cs typeface="Roboto Slab"/>
                <a:sym typeface="Roboto Slab"/>
              </a:rPr>
              <a:t>)</a:t>
            </a:r>
            <a:endParaRPr sz="1200">
              <a:latin typeface="Roboto Slab"/>
              <a:ea typeface="Roboto Slab"/>
              <a:cs typeface="Roboto Slab"/>
              <a:sym typeface="Roboto Slab"/>
            </a:endParaRPr>
          </a:p>
          <a:p>
            <a:pPr marL="457200" lvl="0" indent="-304800" algn="just" rtl="0">
              <a:spcBef>
                <a:spcPts val="0"/>
              </a:spcBef>
              <a:spcAft>
                <a:spcPts val="0"/>
              </a:spcAft>
              <a:buSzPts val="1200"/>
              <a:buFont typeface="Roboto Slab"/>
              <a:buChar char="●"/>
            </a:pPr>
            <a:r>
              <a:rPr lang="uk" sz="1200">
                <a:latin typeface="Roboto Slab"/>
                <a:ea typeface="Roboto Slab"/>
                <a:cs typeface="Roboto Slab"/>
                <a:sym typeface="Roboto Slab"/>
              </a:rPr>
              <a:t>протягом трьох робочих днів з моменту подання документації вас повинні внести до державного реєстру й видати відповідну виписку</a:t>
            </a:r>
            <a:endParaRPr sz="1200">
              <a:latin typeface="Roboto Slab"/>
              <a:ea typeface="Roboto Slab"/>
              <a:cs typeface="Roboto Slab"/>
              <a:sym typeface="Roboto Slab"/>
            </a:endParaRPr>
          </a:p>
          <a:p>
            <a:pPr marL="0" lvl="0" indent="0" algn="l" rtl="0">
              <a:spcBef>
                <a:spcPts val="0"/>
              </a:spcBef>
              <a:spcAft>
                <a:spcPts val="1200"/>
              </a:spcAft>
              <a:buSzPts val="440"/>
              <a:buNone/>
            </a:pPr>
            <a:endParaRPr sz="720"/>
          </a:p>
        </p:txBody>
      </p:sp>
      <p:pic>
        <p:nvPicPr>
          <p:cNvPr id="120" name="Google Shape;120;p1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661575" y="2823675"/>
            <a:ext cx="3224673" cy="2015424"/>
          </a:xfrm>
          <a:prstGeom prst="rect">
            <a:avLst/>
          </a:prstGeom>
          <a:noFill/>
          <a:ln>
            <a:noFill/>
          </a:ln>
        </p:spPr>
      </p:pic>
      <p:sp>
        <p:nvSpPr>
          <p:cNvPr id="121" name="Google Shape;121;p19"/>
          <p:cNvSpPr txBox="1"/>
          <p:nvPr/>
        </p:nvSpPr>
        <p:spPr>
          <a:xfrm>
            <a:off x="387900" y="3102175"/>
            <a:ext cx="5091600" cy="140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b="1" i="1">
                <a:highlight>
                  <a:schemeClr val="accent5"/>
                </a:highlight>
                <a:latin typeface="Roboto Slab"/>
                <a:ea typeface="Roboto Slab"/>
                <a:cs typeface="Roboto Slab"/>
                <a:sym typeface="Roboto Slab"/>
              </a:rPr>
              <a:t>2.Звернення до підрозділу податкової інспекції</a:t>
            </a:r>
            <a:endParaRPr b="1" i="1">
              <a:highlight>
                <a:schemeClr val="accent5"/>
              </a:highlight>
              <a:latin typeface="Roboto Slab"/>
              <a:ea typeface="Roboto Slab"/>
              <a:cs typeface="Roboto Slab"/>
              <a:sym typeface="Roboto Slab"/>
            </a:endParaRPr>
          </a:p>
          <a:p>
            <a:pPr marL="457200" lvl="0" indent="-30480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Roboto Slab"/>
              <a:buChar char="●"/>
            </a:pPr>
            <a:r>
              <a:rPr lang="uk" sz="12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rPr>
              <a:t>з копією паспорта та ідентифікаційного коду</a:t>
            </a:r>
            <a:endParaRPr sz="1200">
              <a:solidFill>
                <a:schemeClr val="dk1"/>
              </a:solidFill>
              <a:latin typeface="Roboto Slab"/>
              <a:ea typeface="Roboto Slab"/>
              <a:cs typeface="Roboto Slab"/>
              <a:sym typeface="Roboto Slab"/>
            </a:endParaRPr>
          </a:p>
          <a:p>
            <a:pPr marL="457200" lvl="0" indent="-30480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Roboto Slab"/>
              <a:buChar char="●"/>
            </a:pPr>
            <a:r>
              <a:rPr lang="uk" sz="12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rPr>
              <a:t>заявою щодо застосування спрощеної системи оподаткування</a:t>
            </a:r>
            <a:endParaRPr sz="1200">
              <a:solidFill>
                <a:schemeClr val="dk1"/>
              </a:solidFill>
              <a:latin typeface="Roboto Slab"/>
              <a:ea typeface="Roboto Slab"/>
              <a:cs typeface="Roboto Slab"/>
              <a:sym typeface="Roboto Slab"/>
            </a:endParaRPr>
          </a:p>
          <a:p>
            <a:pPr marL="457200" lvl="0" indent="-30480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Roboto Slab"/>
              <a:buChar char="●"/>
            </a:pPr>
            <a:r>
              <a:rPr lang="uk" sz="12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rPr>
              <a:t>отриманою вами раніше випискою з єдиного державного реєстру</a:t>
            </a:r>
            <a:endParaRPr sz="1200">
              <a:latin typeface="Roboto Slab"/>
              <a:ea typeface="Roboto Slab"/>
              <a:cs typeface="Roboto Slab"/>
              <a:sym typeface="Roboto Slab"/>
            </a:endParaRPr>
          </a:p>
        </p:txBody>
      </p:sp>
      <p:grpSp>
        <p:nvGrpSpPr>
          <p:cNvPr id="122" name="Google Shape;122;p19"/>
          <p:cNvGrpSpPr/>
          <p:nvPr/>
        </p:nvGrpSpPr>
        <p:grpSpPr>
          <a:xfrm>
            <a:off x="424950" y="2609675"/>
            <a:ext cx="5017500" cy="431100"/>
            <a:chOff x="424950" y="2609675"/>
            <a:chExt cx="5017500" cy="431100"/>
          </a:xfrm>
        </p:grpSpPr>
        <p:sp>
          <p:nvSpPr>
            <p:cNvPr id="123" name="Google Shape;123;p19"/>
            <p:cNvSpPr/>
            <p:nvPr/>
          </p:nvSpPr>
          <p:spPr>
            <a:xfrm>
              <a:off x="424950" y="2612675"/>
              <a:ext cx="5017500" cy="425100"/>
            </a:xfrm>
            <a:prstGeom prst="wedgeRoundRectCallout">
              <a:avLst>
                <a:gd name="adj1" fmla="val -56377"/>
                <a:gd name="adj2" fmla="val -51853"/>
                <a:gd name="adj3" fmla="val 0"/>
              </a:avLst>
            </a:prstGeom>
            <a:solidFill>
              <a:schemeClr val="dk1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" name="Google Shape;124;p19"/>
            <p:cNvSpPr txBox="1"/>
            <p:nvPr/>
          </p:nvSpPr>
          <p:spPr>
            <a:xfrm>
              <a:off x="466950" y="2609675"/>
              <a:ext cx="4933500" cy="431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800" i="1">
                  <a:latin typeface="Roboto"/>
                  <a:ea typeface="Roboto"/>
                  <a:cs typeface="Roboto"/>
                  <a:sym typeface="Roboto"/>
                </a:rPr>
                <a:t>Подати документи державному реєстратору можна </a:t>
              </a:r>
              <a:r>
                <a:rPr lang="uk" sz="800" b="1" i="1">
                  <a:latin typeface="Roboto"/>
                  <a:ea typeface="Roboto"/>
                  <a:cs typeface="Roboto"/>
                  <a:sym typeface="Roboto"/>
                </a:rPr>
                <a:t>особисто, </a:t>
              </a:r>
              <a:r>
                <a:rPr lang="uk" sz="800" i="1">
                  <a:latin typeface="Roboto"/>
                  <a:ea typeface="Roboto"/>
                  <a:cs typeface="Roboto"/>
                  <a:sym typeface="Roboto"/>
                </a:rPr>
                <a:t>через </a:t>
              </a:r>
              <a:r>
                <a:rPr lang="uk" sz="800" b="1" i="1">
                  <a:latin typeface="Roboto"/>
                  <a:ea typeface="Roboto"/>
                  <a:cs typeface="Roboto"/>
                  <a:sym typeface="Roboto"/>
                </a:rPr>
                <a:t>представника </a:t>
              </a:r>
              <a:r>
                <a:rPr lang="uk" sz="800" i="1">
                  <a:latin typeface="Roboto"/>
                  <a:ea typeface="Roboto"/>
                  <a:cs typeface="Roboto"/>
                  <a:sym typeface="Roboto"/>
                </a:rPr>
                <a:t>(нотаріально оформлена довіреність) або надіслати документи спецлистом </a:t>
              </a:r>
              <a:r>
                <a:rPr lang="uk" sz="800" b="1" i="1">
                  <a:latin typeface="Roboto"/>
                  <a:ea typeface="Roboto"/>
                  <a:cs typeface="Roboto"/>
                  <a:sym typeface="Roboto"/>
                </a:rPr>
                <a:t> поштою</a:t>
              </a:r>
              <a:endParaRPr sz="800" b="1" i="1"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125" name="Google Shape;125;p19"/>
          <p:cNvGrpSpPr/>
          <p:nvPr/>
        </p:nvGrpSpPr>
        <p:grpSpPr>
          <a:xfrm>
            <a:off x="424950" y="4506325"/>
            <a:ext cx="5017500" cy="428100"/>
            <a:chOff x="424950" y="2609675"/>
            <a:chExt cx="5017500" cy="428100"/>
          </a:xfrm>
        </p:grpSpPr>
        <p:sp>
          <p:nvSpPr>
            <p:cNvPr id="126" name="Google Shape;126;p19"/>
            <p:cNvSpPr/>
            <p:nvPr/>
          </p:nvSpPr>
          <p:spPr>
            <a:xfrm>
              <a:off x="424950" y="2612675"/>
              <a:ext cx="5017500" cy="425100"/>
            </a:xfrm>
            <a:prstGeom prst="wedgeRoundRectCallout">
              <a:avLst>
                <a:gd name="adj1" fmla="val -56377"/>
                <a:gd name="adj2" fmla="val -51853"/>
                <a:gd name="adj3" fmla="val 0"/>
              </a:avLst>
            </a:prstGeom>
            <a:solidFill>
              <a:schemeClr val="dk1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" name="Google Shape;127;p19"/>
            <p:cNvSpPr txBox="1"/>
            <p:nvPr/>
          </p:nvSpPr>
          <p:spPr>
            <a:xfrm>
              <a:off x="466950" y="2609675"/>
              <a:ext cx="4933500" cy="338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 i="1">
                  <a:latin typeface="Roboto"/>
                  <a:ea typeface="Roboto"/>
                  <a:cs typeface="Roboto"/>
                  <a:sym typeface="Roboto"/>
                </a:rPr>
                <a:t>Подати документи до підрозділу податкової інспекції можна </a:t>
              </a:r>
              <a:r>
                <a:rPr lang="uk" sz="1000" b="1" i="1">
                  <a:latin typeface="Roboto"/>
                  <a:ea typeface="Roboto"/>
                  <a:cs typeface="Roboto"/>
                  <a:sym typeface="Roboto"/>
                </a:rPr>
                <a:t>тільки особисто</a:t>
              </a:r>
              <a:endParaRPr sz="1000" b="1" i="1"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20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uk" sz="2200" b="1" dirty="0"/>
              <a:t>ВИДИ ОПОДАТКУВАННЯ</a:t>
            </a:r>
            <a:endParaRPr sz="2200" b="1" dirty="0"/>
          </a:p>
        </p:txBody>
      </p:sp>
      <p:sp>
        <p:nvSpPr>
          <p:cNvPr id="133" name="Google Shape;133;p20"/>
          <p:cNvSpPr/>
          <p:nvPr/>
        </p:nvSpPr>
        <p:spPr>
          <a:xfrm>
            <a:off x="501450" y="2353050"/>
            <a:ext cx="3369600" cy="745200"/>
          </a:xfrm>
          <a:prstGeom prst="roundRect">
            <a:avLst>
              <a:gd name="adj" fmla="val 16667"/>
            </a:avLst>
          </a:prstGeom>
          <a:solidFill>
            <a:schemeClr val="dk1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4" name="Google Shape;134;p20"/>
          <p:cNvSpPr/>
          <p:nvPr/>
        </p:nvSpPr>
        <p:spPr>
          <a:xfrm>
            <a:off x="5214150" y="2353050"/>
            <a:ext cx="3319200" cy="745200"/>
          </a:xfrm>
          <a:prstGeom prst="roundRect">
            <a:avLst>
              <a:gd name="adj" fmla="val 16667"/>
            </a:avLst>
          </a:prstGeom>
          <a:solidFill>
            <a:schemeClr val="dk1"/>
          </a:solidFill>
          <a:ln w="9525" cap="flat" cmpd="sng">
            <a:solidFill>
              <a:schemeClr val="accent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135" name="Google Shape;135;p20"/>
          <p:cNvCxnSpPr/>
          <p:nvPr/>
        </p:nvCxnSpPr>
        <p:spPr>
          <a:xfrm flipH="1">
            <a:off x="2661075" y="1175400"/>
            <a:ext cx="874500" cy="1024800"/>
          </a:xfrm>
          <a:prstGeom prst="straightConnector1">
            <a:avLst/>
          </a:prstGeom>
          <a:noFill/>
          <a:ln w="28575" cap="flat" cmpd="sng">
            <a:solidFill>
              <a:schemeClr val="accent5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36" name="Google Shape;136;p20"/>
          <p:cNvCxnSpPr/>
          <p:nvPr/>
        </p:nvCxnSpPr>
        <p:spPr>
          <a:xfrm>
            <a:off x="5214150" y="1194150"/>
            <a:ext cx="904200" cy="987300"/>
          </a:xfrm>
          <a:prstGeom prst="straightConnector1">
            <a:avLst/>
          </a:prstGeom>
          <a:noFill/>
          <a:ln w="28575" cap="flat" cmpd="sng">
            <a:solidFill>
              <a:schemeClr val="accent5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137" name="Google Shape;137;p20"/>
          <p:cNvSpPr txBox="1"/>
          <p:nvPr/>
        </p:nvSpPr>
        <p:spPr>
          <a:xfrm>
            <a:off x="752175" y="2417850"/>
            <a:ext cx="2783400" cy="6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uk" b="1">
                <a:latin typeface="Roboto Slab"/>
                <a:ea typeface="Roboto Slab"/>
                <a:cs typeface="Roboto Slab"/>
                <a:sym typeface="Roboto Slab"/>
              </a:rPr>
              <a:t>Загальна система оподаткування</a:t>
            </a:r>
            <a:endParaRPr b="1">
              <a:latin typeface="Roboto Slab"/>
              <a:ea typeface="Roboto Slab"/>
              <a:cs typeface="Roboto Slab"/>
              <a:sym typeface="Roboto Slab"/>
            </a:endParaRPr>
          </a:p>
        </p:txBody>
      </p:sp>
      <p:sp>
        <p:nvSpPr>
          <p:cNvPr id="138" name="Google Shape;138;p20"/>
          <p:cNvSpPr txBox="1"/>
          <p:nvPr/>
        </p:nvSpPr>
        <p:spPr>
          <a:xfrm>
            <a:off x="5444400" y="2417850"/>
            <a:ext cx="2858700" cy="6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uk" b="1">
                <a:latin typeface="Roboto Slab"/>
                <a:ea typeface="Roboto Slab"/>
                <a:cs typeface="Roboto Slab"/>
                <a:sym typeface="Roboto Slab"/>
              </a:rPr>
              <a:t>Спрощена система оподаткування</a:t>
            </a:r>
            <a:endParaRPr b="1">
              <a:latin typeface="Roboto Slab"/>
              <a:ea typeface="Roboto Slab"/>
              <a:cs typeface="Roboto Slab"/>
              <a:sym typeface="Roboto Slab"/>
            </a:endParaRPr>
          </a:p>
        </p:txBody>
      </p:sp>
      <p:sp>
        <p:nvSpPr>
          <p:cNvPr id="139" name="Google Shape;139;p20"/>
          <p:cNvSpPr/>
          <p:nvPr/>
        </p:nvSpPr>
        <p:spPr>
          <a:xfrm>
            <a:off x="601800" y="3460350"/>
            <a:ext cx="3319200" cy="1448100"/>
          </a:xfrm>
          <a:prstGeom prst="roundRect">
            <a:avLst>
              <a:gd name="adj" fmla="val 16667"/>
            </a:avLst>
          </a:prstGeom>
          <a:solidFill>
            <a:schemeClr val="accent5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0" name="Google Shape;140;p20"/>
          <p:cNvSpPr/>
          <p:nvPr/>
        </p:nvSpPr>
        <p:spPr>
          <a:xfrm>
            <a:off x="5214150" y="3413350"/>
            <a:ext cx="3319200" cy="1448100"/>
          </a:xfrm>
          <a:prstGeom prst="roundRect">
            <a:avLst>
              <a:gd name="adj" fmla="val 16667"/>
            </a:avLst>
          </a:prstGeom>
          <a:solidFill>
            <a:schemeClr val="accent5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1" name="Google Shape;141;p20"/>
          <p:cNvSpPr txBox="1"/>
          <p:nvPr/>
        </p:nvSpPr>
        <p:spPr>
          <a:xfrm>
            <a:off x="695775" y="3489150"/>
            <a:ext cx="3319200" cy="139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457200" lvl="0" indent="-292100" algn="l" rtl="0">
              <a:spcBef>
                <a:spcPts val="0"/>
              </a:spcBef>
              <a:spcAft>
                <a:spcPts val="0"/>
              </a:spcAft>
              <a:buSzPts val="1000"/>
              <a:buFont typeface="Roboto Slab"/>
              <a:buChar char="❖"/>
            </a:pPr>
            <a:r>
              <a:rPr lang="uk" sz="1000" b="1">
                <a:latin typeface="Roboto Slab"/>
                <a:ea typeface="Roboto Slab"/>
                <a:cs typeface="Roboto Slab"/>
                <a:sym typeface="Roboto Slab"/>
              </a:rPr>
              <a:t>автоматичне</a:t>
            </a:r>
            <a:r>
              <a:rPr lang="uk" sz="1000">
                <a:latin typeface="Roboto Slab"/>
                <a:ea typeface="Roboto Slab"/>
                <a:cs typeface="Roboto Slab"/>
                <a:sym typeface="Roboto Slab"/>
              </a:rPr>
              <a:t> потрапляння при реєстрації ФОП</a:t>
            </a:r>
            <a:endParaRPr sz="1000">
              <a:latin typeface="Roboto Slab"/>
              <a:ea typeface="Roboto Slab"/>
              <a:cs typeface="Roboto Slab"/>
              <a:sym typeface="Roboto Slab"/>
            </a:endParaRPr>
          </a:p>
          <a:p>
            <a:pPr marL="457200" lvl="0" indent="-292100" algn="l" rtl="0">
              <a:spcBef>
                <a:spcPts val="1000"/>
              </a:spcBef>
              <a:spcAft>
                <a:spcPts val="1000"/>
              </a:spcAft>
              <a:buSzPts val="1000"/>
              <a:buFont typeface="Roboto Slab"/>
              <a:buChar char="❖"/>
            </a:pPr>
            <a:r>
              <a:rPr lang="uk" sz="1000">
                <a:latin typeface="Roboto Slab"/>
                <a:ea typeface="Roboto Slab"/>
                <a:cs typeface="Roboto Slab"/>
                <a:sym typeface="Roboto Slab"/>
              </a:rPr>
              <a:t>передбачає ведення </a:t>
            </a:r>
            <a:r>
              <a:rPr lang="uk" sz="1000" b="1">
                <a:latin typeface="Roboto Slab"/>
                <a:ea typeface="Roboto Slab"/>
                <a:cs typeface="Roboto Slab"/>
                <a:sym typeface="Roboto Slab"/>
              </a:rPr>
              <a:t>повного бухгалтерського обліку та використання РРО (ПРРО)</a:t>
            </a:r>
            <a:r>
              <a:rPr lang="uk" sz="1000">
                <a:latin typeface="Roboto Slab"/>
                <a:ea typeface="Roboto Slab"/>
                <a:cs typeface="Roboto Slab"/>
                <a:sym typeface="Roboto Slab"/>
              </a:rPr>
              <a:t> або проведення  розрахунків виключно в безготівковій формі</a:t>
            </a:r>
            <a:endParaRPr sz="1000">
              <a:latin typeface="Roboto Slab"/>
              <a:ea typeface="Roboto Slab"/>
              <a:cs typeface="Roboto Slab"/>
              <a:sym typeface="Roboto Slab"/>
            </a:endParaRPr>
          </a:p>
        </p:txBody>
      </p:sp>
      <p:sp>
        <p:nvSpPr>
          <p:cNvPr id="142" name="Google Shape;142;p20"/>
          <p:cNvSpPr txBox="1"/>
          <p:nvPr/>
        </p:nvSpPr>
        <p:spPr>
          <a:xfrm>
            <a:off x="5190525" y="3385125"/>
            <a:ext cx="3369600" cy="184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457200" lvl="0" indent="-292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000"/>
              <a:buFont typeface="Roboto Slab"/>
              <a:buChar char="❖"/>
            </a:pPr>
            <a:r>
              <a:rPr lang="uk" sz="1000">
                <a:latin typeface="Roboto Slab"/>
                <a:ea typeface="Roboto Slab"/>
                <a:cs typeface="Roboto Slab"/>
                <a:sym typeface="Roboto Slab"/>
              </a:rPr>
              <a:t>має </a:t>
            </a:r>
            <a:r>
              <a:rPr lang="uk" sz="1000" b="1">
                <a:latin typeface="Roboto Slab"/>
                <a:ea typeface="Roboto Slab"/>
                <a:cs typeface="Roboto Slab"/>
                <a:sym typeface="Roboto Slab"/>
              </a:rPr>
              <a:t>3 групи</a:t>
            </a:r>
            <a:endParaRPr sz="1000" b="1">
              <a:latin typeface="Roboto Slab"/>
              <a:ea typeface="Roboto Slab"/>
              <a:cs typeface="Roboto Slab"/>
              <a:sym typeface="Roboto Slab"/>
            </a:endParaRPr>
          </a:p>
          <a:p>
            <a:pPr marL="457200" lvl="0" indent="-29210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1000"/>
              <a:buFont typeface="Roboto Slab"/>
              <a:buChar char="❖"/>
            </a:pPr>
            <a:r>
              <a:rPr lang="uk" sz="1000">
                <a:latin typeface="Roboto Slab"/>
                <a:ea typeface="Roboto Slab"/>
                <a:cs typeface="Roboto Slab"/>
                <a:sym typeface="Roboto Slab"/>
              </a:rPr>
              <a:t>є </a:t>
            </a:r>
            <a:r>
              <a:rPr lang="uk" sz="1000" b="1">
                <a:latin typeface="Roboto Slab"/>
                <a:ea typeface="Roboto Slab"/>
                <a:cs typeface="Roboto Slab"/>
                <a:sym typeface="Roboto Slab"/>
              </a:rPr>
              <a:t>перелік видів діяльності</a:t>
            </a:r>
            <a:r>
              <a:rPr lang="uk" sz="1000">
                <a:latin typeface="Roboto Slab"/>
                <a:ea typeface="Roboto Slab"/>
                <a:cs typeface="Roboto Slab"/>
                <a:sym typeface="Roboto Slab"/>
              </a:rPr>
              <a:t> використання яких </a:t>
            </a:r>
            <a:r>
              <a:rPr lang="uk" sz="1000" b="1">
                <a:latin typeface="Roboto Slab"/>
                <a:ea typeface="Roboto Slab"/>
                <a:cs typeface="Roboto Slab"/>
                <a:sym typeface="Roboto Slab"/>
              </a:rPr>
              <a:t>заборонено </a:t>
            </a:r>
            <a:r>
              <a:rPr lang="uk" sz="1000">
                <a:latin typeface="Roboto Slab"/>
                <a:ea typeface="Roboto Slab"/>
                <a:cs typeface="Roboto Slab"/>
                <a:sym typeface="Roboto Slab"/>
              </a:rPr>
              <a:t>на спрощеній системі оподаткування</a:t>
            </a:r>
            <a:endParaRPr sz="1000">
              <a:latin typeface="Roboto Slab"/>
              <a:ea typeface="Roboto Slab"/>
              <a:cs typeface="Roboto Slab"/>
              <a:sym typeface="Roboto Slab"/>
            </a:endParaRPr>
          </a:p>
          <a:p>
            <a:pPr marL="457200" lvl="0" indent="-29210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1000"/>
              <a:buFont typeface="Roboto Slab"/>
              <a:buChar char="❖"/>
            </a:pPr>
            <a:r>
              <a:rPr lang="uk" sz="1000">
                <a:latin typeface="Roboto Slab"/>
                <a:ea typeface="Roboto Slab"/>
                <a:cs typeface="Roboto Slab"/>
                <a:sym typeface="Roboto Slab"/>
              </a:rPr>
              <a:t>при реєстрації не повинно бути </a:t>
            </a:r>
            <a:r>
              <a:rPr lang="uk" sz="1000" b="1">
                <a:latin typeface="Roboto Slab"/>
                <a:ea typeface="Roboto Slab"/>
                <a:cs typeface="Roboto Slab"/>
                <a:sym typeface="Roboto Slab"/>
              </a:rPr>
              <a:t>боргів зі сплати податків</a:t>
            </a:r>
            <a:endParaRPr sz="1000" b="1">
              <a:latin typeface="Roboto Slab"/>
              <a:ea typeface="Roboto Slab"/>
              <a:cs typeface="Roboto Slab"/>
              <a:sym typeface="Roboto Slab"/>
            </a:endParaRP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21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uk" sz="2200" b="1"/>
              <a:t>1 ГРУПА СПРОЩЕНОЇ СИСТЕМИ ОПОДАТКУВАННЯ</a:t>
            </a:r>
            <a:endParaRPr sz="2200" b="1"/>
          </a:p>
        </p:txBody>
      </p:sp>
      <p:sp>
        <p:nvSpPr>
          <p:cNvPr id="148" name="Google Shape;148;p21"/>
          <p:cNvSpPr txBox="1">
            <a:spLocks noGrp="1"/>
          </p:cNvSpPr>
          <p:nvPr>
            <p:ph type="body" idx="1"/>
          </p:nvPr>
        </p:nvSpPr>
        <p:spPr>
          <a:xfrm>
            <a:off x="340875" y="1800124"/>
            <a:ext cx="8368200" cy="307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lnSpcReduction="20000"/>
          </a:bodyPr>
          <a:lstStyle/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Roboto Slab"/>
              <a:buChar char="➔"/>
            </a:pPr>
            <a:r>
              <a:rPr lang="uk" sz="1600">
                <a:solidFill>
                  <a:srgbClr val="000000"/>
                </a:solidFill>
                <a:highlight>
                  <a:schemeClr val="accent5"/>
                </a:highlight>
                <a:latin typeface="Roboto Slab"/>
                <a:ea typeface="Roboto Slab"/>
                <a:cs typeface="Roboto Slab"/>
                <a:sym typeface="Roboto Slab"/>
              </a:rPr>
              <a:t>перелік видів діяльності визначений Податковим кодексом</a:t>
            </a:r>
            <a:endParaRPr sz="1600">
              <a:solidFill>
                <a:srgbClr val="000000"/>
              </a:solidFill>
              <a:highlight>
                <a:schemeClr val="accent5"/>
              </a:highlight>
              <a:latin typeface="Roboto Slab"/>
              <a:ea typeface="Roboto Slab"/>
              <a:cs typeface="Roboto Slab"/>
              <a:sym typeface="Roboto Slab"/>
            </a:endParaRPr>
          </a:p>
          <a:p>
            <a:pPr marL="457200" lvl="0" indent="-330200" algn="l" rtl="0"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Roboto Slab"/>
              <a:buChar char="➔"/>
            </a:pPr>
            <a:r>
              <a:rPr lang="uk" sz="1600">
                <a:solidFill>
                  <a:srgbClr val="000000"/>
                </a:solidFill>
                <a:highlight>
                  <a:schemeClr val="accent5"/>
                </a:highlight>
                <a:latin typeface="Roboto Slab"/>
                <a:ea typeface="Roboto Slab"/>
                <a:cs typeface="Roboto Slab"/>
                <a:sym typeface="Roboto Slab"/>
              </a:rPr>
              <a:t>податок  10 % від прожиткового мінімум громадян</a:t>
            </a:r>
            <a:r>
              <a:rPr lang="uk" sz="1600">
                <a:latin typeface="Roboto Slab"/>
                <a:ea typeface="Roboto Slab"/>
                <a:cs typeface="Roboto Slab"/>
                <a:sym typeface="Roboto Slab"/>
              </a:rPr>
              <a:t> - 227 грн. щомісячно</a:t>
            </a:r>
            <a:endParaRPr sz="1600">
              <a:latin typeface="Roboto Slab"/>
              <a:ea typeface="Roboto Slab"/>
              <a:cs typeface="Roboto Slab"/>
              <a:sym typeface="Roboto Slab"/>
            </a:endParaRPr>
          </a:p>
          <a:p>
            <a:pPr marL="457200" lvl="0" indent="-330200" algn="l" rtl="0"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Roboto Slab"/>
              <a:buChar char="➔"/>
            </a:pPr>
            <a:r>
              <a:rPr lang="uk" sz="1600">
                <a:solidFill>
                  <a:srgbClr val="000000"/>
                </a:solidFill>
                <a:highlight>
                  <a:schemeClr val="accent5"/>
                </a:highlight>
                <a:latin typeface="Roboto Slab"/>
                <a:ea typeface="Roboto Slab"/>
                <a:cs typeface="Roboto Slab"/>
                <a:sym typeface="Roboto Slab"/>
              </a:rPr>
              <a:t>не мають право мати найманих працівників</a:t>
            </a:r>
            <a:endParaRPr sz="1600">
              <a:solidFill>
                <a:srgbClr val="000000"/>
              </a:solidFill>
              <a:highlight>
                <a:schemeClr val="accent5"/>
              </a:highlight>
              <a:latin typeface="Roboto Slab"/>
              <a:ea typeface="Roboto Slab"/>
              <a:cs typeface="Roboto Slab"/>
              <a:sym typeface="Roboto Slab"/>
            </a:endParaRPr>
          </a:p>
          <a:p>
            <a:pPr marL="457200" lvl="0" indent="-330200" algn="l" rtl="0"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Roboto Slab"/>
              <a:buChar char="➔"/>
            </a:pPr>
            <a:r>
              <a:rPr lang="uk" sz="1600">
                <a:solidFill>
                  <a:srgbClr val="000000"/>
                </a:solidFill>
                <a:highlight>
                  <a:schemeClr val="accent5"/>
                </a:highlight>
                <a:latin typeface="Roboto Slab"/>
                <a:ea typeface="Roboto Slab"/>
                <a:cs typeface="Roboto Slab"/>
                <a:sym typeface="Roboto Slab"/>
              </a:rPr>
              <a:t>подання звітів 1 раз на рік</a:t>
            </a:r>
            <a:r>
              <a:rPr lang="uk" sz="1600">
                <a:latin typeface="Roboto Slab"/>
                <a:ea typeface="Roboto Slab"/>
                <a:cs typeface="Roboto Slab"/>
                <a:sym typeface="Roboto Slab"/>
              </a:rPr>
              <a:t>, ведення спрощеного бухгалтерського обліку</a:t>
            </a:r>
            <a:endParaRPr sz="1600">
              <a:latin typeface="Roboto Slab"/>
              <a:ea typeface="Roboto Slab"/>
              <a:cs typeface="Roboto Slab"/>
              <a:sym typeface="Roboto Slab"/>
            </a:endParaRPr>
          </a:p>
          <a:p>
            <a:pPr marL="457200" lvl="0" indent="-330200" algn="l" rtl="0"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Roboto Slab"/>
              <a:buChar char="➔"/>
            </a:pPr>
            <a:r>
              <a:rPr lang="uk" sz="1600">
                <a:solidFill>
                  <a:srgbClr val="000000"/>
                </a:solidFill>
                <a:highlight>
                  <a:schemeClr val="accent5"/>
                </a:highlight>
                <a:latin typeface="Roboto Slab"/>
                <a:ea typeface="Roboto Slab"/>
                <a:cs typeface="Roboto Slab"/>
                <a:sym typeface="Roboto Slab"/>
              </a:rPr>
              <a:t>заява на застосування спрощеної системи подається до кінця місяця</a:t>
            </a:r>
            <a:r>
              <a:rPr lang="uk" sz="1600">
                <a:latin typeface="Roboto Slab"/>
                <a:ea typeface="Roboto Slab"/>
                <a:cs typeface="Roboto Slab"/>
                <a:sym typeface="Roboto Slab"/>
              </a:rPr>
              <a:t> в якому було здійснено державну реєстрацію та єдиний податок надається з наступного місяця за місцем реєстрації</a:t>
            </a:r>
            <a:endParaRPr sz="1600">
              <a:latin typeface="Roboto Slab"/>
              <a:ea typeface="Roboto Slab"/>
              <a:cs typeface="Roboto Slab"/>
              <a:sym typeface="Roboto Slab"/>
            </a:endParaRPr>
          </a:p>
          <a:p>
            <a:pPr marL="457200" lvl="0" indent="-330200" algn="l" rtl="0"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Roboto Slab"/>
              <a:buChar char="➔"/>
            </a:pPr>
            <a:r>
              <a:rPr lang="uk" sz="1600">
                <a:solidFill>
                  <a:srgbClr val="000000"/>
                </a:solidFill>
                <a:highlight>
                  <a:schemeClr val="accent5"/>
                </a:highlight>
                <a:latin typeface="Roboto Slab"/>
                <a:ea typeface="Roboto Slab"/>
                <a:cs typeface="Roboto Slab"/>
                <a:sym typeface="Roboto Slab"/>
              </a:rPr>
              <a:t>дохід не повинен перевищувати 1 млн. грн. за рік</a:t>
            </a:r>
            <a:endParaRPr sz="1600">
              <a:solidFill>
                <a:srgbClr val="000000"/>
              </a:solidFill>
              <a:highlight>
                <a:schemeClr val="accent5"/>
              </a:highlight>
              <a:latin typeface="Roboto Slab"/>
              <a:ea typeface="Roboto Slab"/>
              <a:cs typeface="Roboto Slab"/>
              <a:sym typeface="Roboto Slab"/>
            </a:endParaRPr>
          </a:p>
          <a:p>
            <a:pPr marL="0" lvl="0" indent="0" algn="l" rtl="0">
              <a:spcBef>
                <a:spcPts val="1000"/>
              </a:spcBef>
              <a:spcAft>
                <a:spcPts val="1200"/>
              </a:spcAft>
              <a:buNone/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arina">
  <a:themeElements>
    <a:clrScheme name="Marina">
      <a:dk1>
        <a:srgbClr val="FFFFFF"/>
      </a:dk1>
      <a:lt1>
        <a:srgbClr val="00517C"/>
      </a:lt1>
      <a:dk2>
        <a:srgbClr val="004065"/>
      </a:dk2>
      <a:lt2>
        <a:srgbClr val="CFD8DC"/>
      </a:lt2>
      <a:accent1>
        <a:srgbClr val="0277BD"/>
      </a:accent1>
      <a:accent2>
        <a:srgbClr val="558B2F"/>
      </a:accent2>
      <a:accent3>
        <a:srgbClr val="009688"/>
      </a:accent3>
      <a:accent4>
        <a:srgbClr val="039BE5"/>
      </a:accent4>
      <a:accent5>
        <a:srgbClr val="8BC34A"/>
      </a:accent5>
      <a:accent6>
        <a:srgbClr val="FFEB38"/>
      </a:accent6>
      <a:hlink>
        <a:srgbClr val="8BC34A"/>
      </a:hlink>
      <a:folHlink>
        <a:srgbClr val="8BC34A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823</Words>
  <Application>Microsoft Office PowerPoint</Application>
  <PresentationFormat>Экран (16:9)</PresentationFormat>
  <Paragraphs>91</Paragraphs>
  <Slides>14</Slides>
  <Notes>14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8" baseType="lpstr">
      <vt:lpstr>Roboto Slab</vt:lpstr>
      <vt:lpstr>Roboto</vt:lpstr>
      <vt:lpstr>Arial</vt:lpstr>
      <vt:lpstr>Marina</vt:lpstr>
      <vt:lpstr>Легалізація доходів від вирощування плодоовочевої продукції та підстави використання довідки 3-ДФ</vt:lpstr>
      <vt:lpstr>ВИДИ ДОХОДІВ, ЯКІ НЕ ПІДЛЯГАЮТЬ ОПОДАТКУВАННЮ</vt:lpstr>
      <vt:lpstr>ДОВІДКА 3-ДФ</vt:lpstr>
      <vt:lpstr>ВИДИ ДОХОДІВ, ЯКІ ПІДЛЯГАЮТЬ ОПОДАТКУВАННЮ</vt:lpstr>
      <vt:lpstr>СПОСОБИ РЕЄСТРАЦІЇ ФІЗИЧНОЇ ОСОБИ ПІДПРИЄМЦЯ</vt:lpstr>
      <vt:lpstr>ОНЛАЙН СПОСІБ РЕЄСТРАЦІЇ ФОП</vt:lpstr>
      <vt:lpstr>ОФЛАЙН РЕЄСТРАЦІЯ ФОП</vt:lpstr>
      <vt:lpstr>ВИДИ ОПОДАТКУВАННЯ</vt:lpstr>
      <vt:lpstr>1 ГРУПА СПРОЩЕНОЇ СИСТЕМИ ОПОДАТКУВАННЯ</vt:lpstr>
      <vt:lpstr>2 ГРУПА СПРОЩЕНОЇ СИСТЕМИ ОПОДАТКУВАННЯ</vt:lpstr>
      <vt:lpstr>3 ГРУПА СПРОЩЕНОЇ СИСТЕМИ ОПОДАТКУВАННЯ</vt:lpstr>
      <vt:lpstr>ЄДИНИЙ СОЦІАЛЬНИЙ ВНЕСОК</vt:lpstr>
      <vt:lpstr>ОФОРМЛЕННЯ НАЙМАНИХ ПРАЦІВНИКІВ</vt:lpstr>
      <vt:lpstr>ПРАЦЮ ЛЕГАЛІЗУЙ - УКРАЇНУ БУДУЙ!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Легалізація доходів від вирощування плодоовочевої продукції та підстави використання довідки 3-ДФ</dc:title>
  <dc:creator>PrihodkoIV</dc:creator>
  <cp:lastModifiedBy>PrihodkoIV</cp:lastModifiedBy>
  <cp:revision>1</cp:revision>
  <dcterms:modified xsi:type="dcterms:W3CDTF">2021-06-01T13:52:48Z</dcterms:modified>
</cp:coreProperties>
</file>