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Roboto Slab" panose="020B0604020202020204" charset="0"/>
      <p:regular r:id="rId17"/>
      <p:bold r:id="rId18"/>
    </p:embeddedFont>
    <p:embeddedFont>
      <p:font typeface="Roboto" panose="02000000000000000000" pitchFamily="2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27363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257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afad6c41d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dafad6c41d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9541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afad6c41d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dafad6c41d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2118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dafad6c41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dafad6c41d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5282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dafad6c41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dafad6c41d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6090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dafad6c41d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dafad6c41d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4972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d6ab277fd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d6ab277fd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57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d6ab277f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d6ab277f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6486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d6ab277fd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d6ab277fd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313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d6ab277fd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d6ab277fd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452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d6ab277fd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d6ab277fd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5784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d6ab277fd_0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d6ab277fd_0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7513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d6ab277fd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dd6ab277fd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3177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dafad6c41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dafad6c41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272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dr.minjust.gov.ua/uk/7367b663c80a5af852fed9ac686f18fc/dlya_yurydychnyh_osib_ta_fizychnyh_osibpidpryemciv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0" y="1188925"/>
            <a:ext cx="6622800" cy="1403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uk" sz="2400" b="1"/>
              <a:t>Легалізація доходів від вирощування плодоовочевої продукції та підстави використання довідки 3-ДФ</a:t>
            </a:r>
            <a:endParaRPr sz="2400" b="1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00574" y="87450"/>
            <a:ext cx="90435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/>
              <a:t>Головне управління ДПС у Херсонській області, Автономній Республіці Крим та м. Севастополі</a:t>
            </a:r>
            <a:endParaRPr sz="1400"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575" y="4222000"/>
            <a:ext cx="3105875" cy="8556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4336925" y="2867975"/>
            <a:ext cx="32514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 b="1"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Худар Станіслав Миколайович</a:t>
            </a:r>
            <a:r>
              <a:rPr lang="uk" sz="1000" b="1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,</a:t>
            </a:r>
            <a:r>
              <a:rPr lang="uk" sz="1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 заступник начальника Головного управління ДПС</a:t>
            </a:r>
            <a:endParaRPr sz="1000">
              <a:solidFill>
                <a:schemeClr val="accent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у Херсонській області, Автономній Республіці Крим та м. Севастополі</a:t>
            </a:r>
            <a:endParaRPr sz="1000">
              <a:solidFill>
                <a:schemeClr val="accent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accent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 b="1"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Кротко Надія Михайлівна</a:t>
            </a:r>
            <a:r>
              <a:rPr lang="uk" sz="1000" b="1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, </a:t>
            </a:r>
            <a:r>
              <a:rPr lang="uk" sz="1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начальник Олешківської ДПІ Головного управління ДПС </a:t>
            </a:r>
            <a:endParaRPr sz="1000">
              <a:solidFill>
                <a:schemeClr val="accent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rPr>
              <a:t>у Херсонській області, Автономній Республіці Крим та м. Севастополі</a:t>
            </a:r>
            <a:endParaRPr sz="1000">
              <a:solidFill>
                <a:schemeClr val="accent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 b="1"/>
              <a:t>2 ГРУПА СПРОЩЕНОЇ СИСТЕМИ ОПОДАТКУВАННЯ</a:t>
            </a:r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387900" y="177189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 dirty="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може мати до 10 найманих працівників</a:t>
            </a:r>
            <a:endParaRPr sz="1600" dirty="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 dirty="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сплата податку 20% від мінімальної заробітної плати </a:t>
            </a:r>
            <a:r>
              <a:rPr lang="uk" sz="1600" dirty="0">
                <a:latin typeface="Roboto Slab"/>
                <a:ea typeface="Roboto Slab"/>
                <a:cs typeface="Roboto Slab"/>
                <a:sym typeface="Roboto Slab"/>
              </a:rPr>
              <a:t>-   1200 грн щомісячно</a:t>
            </a:r>
            <a:endParaRPr sz="16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 dirty="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подання звітів 1 раз на рік</a:t>
            </a:r>
            <a:r>
              <a:rPr lang="uk" sz="1600" dirty="0">
                <a:latin typeface="Roboto Slab"/>
                <a:ea typeface="Roboto Slab"/>
                <a:cs typeface="Roboto Slab"/>
                <a:sym typeface="Roboto Slab"/>
              </a:rPr>
              <a:t>, ведення спрощеного бухгалтерського обліку </a:t>
            </a:r>
            <a:endParaRPr sz="16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 dirty="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заява на застосування спрощеної системи подається до кінця місяця</a:t>
            </a:r>
            <a:r>
              <a:rPr lang="uk" sz="1600" dirty="0">
                <a:latin typeface="Roboto Slab"/>
                <a:ea typeface="Roboto Slab"/>
                <a:cs typeface="Roboto Slab"/>
                <a:sym typeface="Roboto Slab"/>
              </a:rPr>
              <a:t> в якому було здійснено державну реєстрацію, та єдиний податок надається з наступного місяця за місцем реєстрації</a:t>
            </a:r>
            <a:endParaRPr sz="16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 dirty="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дохід не повинен перевищувати 5 млн. грн. за рік</a:t>
            </a:r>
            <a:endParaRPr sz="1600" dirty="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 b="1"/>
              <a:t>3 ГРУПА СПРОЩЕНОЇ СИСТЕМИ ОПОДАТКУВАННЯ</a:t>
            </a:r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body" idx="1"/>
          </p:nvPr>
        </p:nvSpPr>
        <p:spPr>
          <a:xfrm>
            <a:off x="387900" y="19599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не має обмежень щодо кількості найманих працівників</a:t>
            </a:r>
            <a:endParaRPr sz="16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сплачує 5% від доходу (або 3% при реєстрації ПДВ)</a:t>
            </a:r>
            <a:endParaRPr sz="16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подає звіти щоквартально</a:t>
            </a:r>
            <a:r>
              <a:rPr lang="uk" sz="1600">
                <a:latin typeface="Roboto Slab"/>
                <a:ea typeface="Roboto Slab"/>
                <a:cs typeface="Roboto Slab"/>
                <a:sym typeface="Roboto Slab"/>
              </a:rPr>
              <a:t>, ведення спрощеного бухгалтерського обліку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єдиний податок надається з дня реєстрації</a:t>
            </a:r>
            <a:r>
              <a:rPr lang="uk" sz="1600">
                <a:latin typeface="Roboto Slab"/>
                <a:ea typeface="Roboto Slab"/>
                <a:cs typeface="Roboto Slab"/>
                <a:sym typeface="Roboto Slab"/>
              </a:rPr>
              <a:t>, заяву на застосування спрощеної системи  необхідно подати не пізніше 10 днів з дня реєстрації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дохід не повинен перевищувати 7 млн. грн</a:t>
            </a:r>
            <a:endParaRPr sz="16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 b="1"/>
              <a:t>ЄДИНИЙ СОЦІАЛЬНИЙ ВНЕСОК</a:t>
            </a:r>
            <a:endParaRPr sz="2200" b="1"/>
          </a:p>
        </p:txBody>
      </p:sp>
      <p:sp>
        <p:nvSpPr>
          <p:cNvPr id="166" name="Google Shape;166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Roboto Slab"/>
              <a:buChar char="➔"/>
            </a:pPr>
            <a:r>
              <a:rPr lang="uk" sz="19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сплачують всі підприємці</a:t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Roboto Slab"/>
              <a:buChar char="➔"/>
            </a:pPr>
            <a:r>
              <a:rPr lang="uk" sz="19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розмір сплати 22% від мінімальної заробітної плати –</a:t>
            </a:r>
            <a:r>
              <a:rPr lang="uk" sz="19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1900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uk" sz="1900">
                <a:latin typeface="Roboto Slab"/>
                <a:ea typeface="Roboto Slab"/>
                <a:cs typeface="Roboto Slab"/>
                <a:sym typeface="Roboto Slab"/>
              </a:rPr>
              <a:t>1320 грн на місяць</a:t>
            </a:r>
            <a:endParaRPr sz="23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4925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900"/>
              <a:buFont typeface="Roboto Slab"/>
              <a:buChar char="➔"/>
            </a:pPr>
            <a:r>
              <a:rPr lang="uk" sz="19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від сплати звільняється особа </a:t>
            </a:r>
            <a:r>
              <a:rPr lang="uk" sz="1900">
                <a:latin typeface="Roboto Slab"/>
                <a:ea typeface="Roboto Slab"/>
                <a:cs typeface="Roboto Slab"/>
                <a:sym typeface="Roboto Slab"/>
              </a:rPr>
              <a:t>на спрощеній системі оподаткування, що одночасно є </a:t>
            </a:r>
            <a:r>
              <a:rPr lang="uk" sz="19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пенсіонером за віком </a:t>
            </a:r>
            <a:r>
              <a:rPr lang="uk" sz="1900">
                <a:latin typeface="Roboto Slab"/>
                <a:ea typeface="Roboto Slab"/>
                <a:cs typeface="Roboto Slab"/>
                <a:sym typeface="Roboto Slab"/>
              </a:rPr>
              <a:t>або по </a:t>
            </a:r>
            <a:r>
              <a:rPr lang="uk" sz="19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інвалідності</a:t>
            </a:r>
            <a:r>
              <a:rPr lang="uk" sz="1900">
                <a:latin typeface="Roboto Slab"/>
                <a:ea typeface="Roboto Slab"/>
                <a:cs typeface="Roboto Slab"/>
                <a:sym typeface="Roboto Slab"/>
              </a:rPr>
              <a:t> і отримує пенсію або соціальну допомогу</a:t>
            </a:r>
            <a:endParaRPr sz="23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 b="1"/>
              <a:t>ОФОРМЛЕННЯ НАЙМАНИХ ПРАЦІВНИКІВ</a:t>
            </a:r>
            <a:endParaRPr sz="2200" b="1"/>
          </a:p>
        </p:txBody>
      </p:sp>
      <p:sp>
        <p:nvSpPr>
          <p:cNvPr id="172" name="Google Shape;172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Roboto Slab"/>
                <a:ea typeface="Roboto Slab"/>
                <a:cs typeface="Roboto Slab"/>
                <a:sym typeface="Roboto Slab"/>
              </a:rPr>
              <a:t>Працівник може бути допущений до роботи лише після: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●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оформлення наказу про прийняття на роботу</a:t>
            </a:r>
            <a:endParaRPr sz="16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●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наказ оформлюється на основі поданої працівником заяви</a:t>
            </a:r>
            <a:r>
              <a:rPr lang="uk" sz="1600">
                <a:latin typeface="Roboto Slab"/>
                <a:ea typeface="Roboto Slab"/>
                <a:cs typeface="Roboto Slab"/>
                <a:sym typeface="Roboto Slab"/>
              </a:rPr>
              <a:t> і працівник обов’язково має бути з ним ознайомлений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●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повідомлення органу ДПС</a:t>
            </a:r>
            <a:r>
              <a:rPr lang="uk" sz="1600">
                <a:latin typeface="Roboto Slab"/>
                <a:ea typeface="Roboto Slab"/>
                <a:cs typeface="Roboto Slab"/>
                <a:sym typeface="Roboto Slab"/>
              </a:rPr>
              <a:t> хоча б за один день до початку роботи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600"/>
              <a:buFont typeface="Roboto Slab"/>
              <a:buChar char="●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укладання трудового договору</a:t>
            </a:r>
            <a:r>
              <a:rPr lang="uk" sz="1600">
                <a:latin typeface="Roboto Slab"/>
                <a:ea typeface="Roboto Slab"/>
                <a:cs typeface="Roboto Slab"/>
                <a:sym typeface="Roboto Slab"/>
              </a:rPr>
              <a:t> із вказанням умов праці: розміру посадового окладу, терміну відпустки, графіка роботи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>
            <a:spLocks noGrp="1"/>
          </p:cNvSpPr>
          <p:nvPr>
            <p:ph type="title"/>
          </p:nvPr>
        </p:nvSpPr>
        <p:spPr>
          <a:xfrm>
            <a:off x="472550" y="1360700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b="1"/>
              <a:t>ПРАЦЮ ЛЕГАЛІЗУЙ - УКРАЇНУ БУДУЙ!</a:t>
            </a:r>
            <a:endParaRPr b="1"/>
          </a:p>
        </p:txBody>
      </p:sp>
      <p:pic>
        <p:nvPicPr>
          <p:cNvPr id="178" name="Google Shape;17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75" y="48975"/>
            <a:ext cx="3686175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6"/>
          <p:cNvPicPr preferRelativeResize="0"/>
          <p:nvPr/>
        </p:nvPicPr>
        <p:blipFill rotWithShape="1">
          <a:blip r:embed="rId4">
            <a:alphaModFix/>
          </a:blip>
          <a:srcRect l="-1180" t="-2250" r="1180" b="2250"/>
          <a:stretch/>
        </p:blipFill>
        <p:spPr>
          <a:xfrm>
            <a:off x="0" y="2160250"/>
            <a:ext cx="9064605" cy="2926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2200" b="1"/>
              <a:t>ВИДИ ДОХОДІВ, ЯКІ НЕ ПІДЛЯГАЮТЬ ОПОДАТКУВАННЮ</a:t>
            </a:r>
            <a:endParaRPr sz="2200" b="1"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0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Char char="➢"/>
            </a:pPr>
            <a:r>
              <a:rPr lang="uk" sz="1400" b="1" i="1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доходи отримані від продажу власної сільськогосподарської продукції</a:t>
            </a:r>
            <a:r>
              <a:rPr lang="uk" sz="14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rPr>
              <a:t>.</a:t>
            </a:r>
            <a:endParaRPr sz="1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Для підтвердженням потрібна довідка 3-ДФ.</a:t>
            </a:r>
            <a:endParaRPr sz="1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Font typeface="Roboto Slab"/>
              <a:buChar char="➢"/>
            </a:pPr>
            <a:r>
              <a:rPr lang="uk" sz="1400" b="1" i="1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доходи, отримані від продажу власної продукції тваринництва груп 1-5, 15, 16 та 41 УКТ ЗЕД</a:t>
            </a: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, якщо їхня сума сукупно за рік не перевищує 50 розмірів мінімальної заробітної плати, встановленої законом на 1 січня звітного (податкового) року (у 2021 становить - 236150 грн.)</a:t>
            </a:r>
            <a:endParaRPr sz="1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just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Довідка про наявність земельної ділянки не потрібна.</a:t>
            </a:r>
            <a:endParaRPr sz="1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 b="1"/>
              <a:t>ДОВІДКА 3-ДФ</a:t>
            </a:r>
            <a:endParaRPr sz="2200" b="1"/>
          </a:p>
        </p:txBody>
      </p:sp>
      <p:sp>
        <p:nvSpPr>
          <p:cNvPr id="78" name="Google Shape;78;p15"/>
          <p:cNvSpPr/>
          <p:nvPr/>
        </p:nvSpPr>
        <p:spPr>
          <a:xfrm>
            <a:off x="1081350" y="1607925"/>
            <a:ext cx="2670600" cy="6111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chemeClr val="accent5"/>
              </a:highlight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1132275" y="2883988"/>
            <a:ext cx="2670600" cy="6111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chemeClr val="accent5"/>
              </a:highlight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1132275" y="4160050"/>
            <a:ext cx="2670600" cy="6111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chemeClr val="accent5"/>
              </a:highlight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354075" y="1667175"/>
            <a:ext cx="2341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latin typeface="Roboto"/>
                <a:ea typeface="Roboto"/>
                <a:cs typeface="Roboto"/>
                <a:sym typeface="Roboto"/>
              </a:rPr>
              <a:t>Ким видається?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1296825" y="2943238"/>
            <a:ext cx="2341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latin typeface="Roboto"/>
                <a:ea typeface="Roboto"/>
                <a:cs typeface="Roboto"/>
                <a:sym typeface="Roboto"/>
              </a:rPr>
              <a:t>Кому видається?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1296825" y="4219325"/>
            <a:ext cx="2341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latin typeface="Roboto"/>
                <a:ea typeface="Roboto"/>
                <a:cs typeface="Roboto"/>
                <a:sym typeface="Roboto"/>
              </a:rPr>
              <a:t>На який строк?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4402375" y="1518525"/>
            <a:ext cx="3930600" cy="789900"/>
          </a:xfrm>
          <a:prstGeom prst="wedgeRoundRectCallout">
            <a:avLst>
              <a:gd name="adj1" fmla="val -62680"/>
              <a:gd name="adj2" fmla="val -13078"/>
              <a:gd name="adj3" fmla="val 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4489950" y="2567963"/>
            <a:ext cx="3930600" cy="1343100"/>
          </a:xfrm>
          <a:prstGeom prst="wedgeRoundRectCallout">
            <a:avLst>
              <a:gd name="adj1" fmla="val -62680"/>
              <a:gd name="adj2" fmla="val -13078"/>
              <a:gd name="adj3" fmla="val 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4489950" y="4117675"/>
            <a:ext cx="3930600" cy="789900"/>
          </a:xfrm>
          <a:prstGeom prst="wedgeRoundRectCallout">
            <a:avLst>
              <a:gd name="adj1" fmla="val -62680"/>
              <a:gd name="adj2" fmla="val -13078"/>
              <a:gd name="adj3" fmla="val 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 b="1">
                <a:latin typeface="Roboto Slab"/>
                <a:ea typeface="Roboto Slab"/>
                <a:cs typeface="Roboto Slab"/>
                <a:sym typeface="Roboto Slab"/>
              </a:rPr>
              <a:t>На п'ять років</a:t>
            </a:r>
            <a:endParaRPr sz="11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4599925" y="1465575"/>
            <a:ext cx="3535500" cy="8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uk" b="1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Безоплатно</a:t>
            </a:r>
            <a:r>
              <a:rPr lang="uk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 видається сільською, селищною або міською радою за місцем податкової адреси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489950" y="2554625"/>
            <a:ext cx="3582600" cy="13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 b="1">
                <a:latin typeface="Roboto Slab"/>
                <a:ea typeface="Roboto Slab"/>
                <a:cs typeface="Roboto Slab"/>
                <a:sym typeface="Roboto Slab"/>
              </a:rPr>
              <a:t>на оформлені земельні ділянки</a:t>
            </a:r>
            <a:r>
              <a:rPr lang="uk" sz="1100">
                <a:latin typeface="Roboto Slab"/>
                <a:ea typeface="Roboto Slab"/>
                <a:cs typeface="Roboto Slab"/>
                <a:sym typeface="Roboto Slab"/>
              </a:rPr>
              <a:t> для ведення садівництва, присадибні ділянки та/або для індивідуального дачного будівництва, особистого селянського господарства та/або земельні частки (паї), виділені в натурі (на місцевості), </a:t>
            </a:r>
            <a:r>
              <a:rPr lang="uk" sz="1100" b="1">
                <a:latin typeface="Roboto Slab"/>
                <a:ea typeface="Roboto Slab"/>
                <a:cs typeface="Roboto Slab"/>
                <a:sym typeface="Roboto Slab"/>
              </a:rPr>
              <a:t>сукупний розмір яких не перевищує 2 гектари</a:t>
            </a:r>
            <a:endParaRPr sz="1100" b="1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lang="uk" sz="2200" b="1"/>
              <a:t>ВИДИ ДОХОДІВ, ЯКІ ПІДЛЯГАЮТЬ ОПОДАТКУВАННЮ</a:t>
            </a:r>
            <a:endParaRPr b="1"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387900" y="1461600"/>
            <a:ext cx="8368200" cy="18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10000"/>
          </a:bodyPr>
          <a:lstStyle/>
          <a:p>
            <a:pPr marL="457200" lvl="0" indent="-340699" algn="just" rtl="0">
              <a:spcBef>
                <a:spcPts val="0"/>
              </a:spcBef>
              <a:spcAft>
                <a:spcPts val="0"/>
              </a:spcAft>
              <a:buSzPct val="100000"/>
              <a:buFont typeface="Roboto Slab"/>
              <a:buChar char="➢"/>
            </a:pPr>
            <a:r>
              <a:rPr lang="uk" sz="2521" b="1" i="1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доходи громадян, що мають у власності земельні ділянки (паї)  </a:t>
            </a:r>
            <a:r>
              <a:rPr lang="uk" sz="2521">
                <a:latin typeface="Roboto Slab"/>
                <a:ea typeface="Roboto Slab"/>
                <a:cs typeface="Roboto Slab"/>
                <a:sym typeface="Roboto Slab"/>
              </a:rPr>
              <a:t>Обробляють їх самостійно та не здають в офіційну оренду</a:t>
            </a:r>
            <a:endParaRPr sz="2521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40699" algn="just" rtl="0">
              <a:spcBef>
                <a:spcPts val="1000"/>
              </a:spcBef>
              <a:spcAft>
                <a:spcPts val="0"/>
              </a:spcAft>
              <a:buSzPct val="100000"/>
              <a:buFont typeface="Roboto Slab"/>
              <a:buChar char="➢"/>
            </a:pPr>
            <a:r>
              <a:rPr lang="uk" sz="2521" b="1" i="1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доходи громадян розміри земельних ділянок яких перевищують норми</a:t>
            </a:r>
            <a:r>
              <a:rPr lang="uk" sz="2521" b="1" i="1">
                <a:latin typeface="Roboto Slab"/>
                <a:ea typeface="Roboto Slab"/>
                <a:cs typeface="Roboto Slab"/>
                <a:sym typeface="Roboto Slab"/>
              </a:rPr>
              <a:t>, </a:t>
            </a:r>
            <a:r>
              <a:rPr lang="uk" sz="2521">
                <a:latin typeface="Roboto Slab"/>
                <a:ea typeface="Roboto Slab"/>
                <a:cs typeface="Roboto Slab"/>
                <a:sym typeface="Roboto Slab"/>
              </a:rPr>
              <a:t>які встановлені Земельним кодексом України</a:t>
            </a:r>
            <a:endParaRPr sz="2521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342" b="1" i="1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5" name="Google Shape;95;p16"/>
          <p:cNvSpPr/>
          <p:nvPr/>
        </p:nvSpPr>
        <p:spPr>
          <a:xfrm>
            <a:off x="705225" y="3159450"/>
            <a:ext cx="7983300" cy="1316400"/>
          </a:xfrm>
          <a:prstGeom prst="wedgeRoundRectCallout">
            <a:avLst>
              <a:gd name="adj1" fmla="val -35159"/>
              <a:gd name="adj2" fmla="val 68573"/>
              <a:gd name="adj3" fmla="val 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b="1" u="sng"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Громадяни повинні:</a:t>
            </a:r>
            <a:endParaRPr b="1" u="sng"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Font typeface="Roboto Slab"/>
              <a:buChar char="➔"/>
            </a:pPr>
            <a:r>
              <a:rPr lang="uk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подавати до податкового органу декларацію про майновий стан та доходи щорічно </a:t>
            </a:r>
            <a:r>
              <a:rPr lang="uk" b="1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до 01 травня</a:t>
            </a:r>
            <a:r>
              <a:rPr lang="uk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>
              <a:highlight>
                <a:srgbClr val="FFFFFF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SzPts val="1400"/>
              <a:buFont typeface="Roboto Slab"/>
              <a:buChar char="➔"/>
            </a:pPr>
            <a:r>
              <a:rPr lang="uk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сплачувати 18% ПДФО та 1,5 % військового збору </a:t>
            </a:r>
            <a:r>
              <a:rPr lang="uk" b="1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до 31 липня</a:t>
            </a:r>
            <a:r>
              <a:rPr lang="uk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 поточного року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2200" b="1"/>
              <a:t>СПОСОБИ РЕЄСТРАЦІЇ ФІЗИЧНОЇ ОСОБИ ПІДПРИЄМЦЯ</a:t>
            </a:r>
            <a:endParaRPr sz="2200" b="1"/>
          </a:p>
        </p:txBody>
      </p:sp>
      <p:grpSp>
        <p:nvGrpSpPr>
          <p:cNvPr id="101" name="Google Shape;101;p17"/>
          <p:cNvGrpSpPr/>
          <p:nvPr/>
        </p:nvGrpSpPr>
        <p:grpSpPr>
          <a:xfrm>
            <a:off x="827475" y="1946425"/>
            <a:ext cx="2933700" cy="545400"/>
            <a:chOff x="827475" y="1758375"/>
            <a:chExt cx="2933700" cy="545400"/>
          </a:xfrm>
        </p:grpSpPr>
        <p:sp>
          <p:nvSpPr>
            <p:cNvPr id="102" name="Google Shape;102;p17"/>
            <p:cNvSpPr/>
            <p:nvPr/>
          </p:nvSpPr>
          <p:spPr>
            <a:xfrm>
              <a:off x="827475" y="1758375"/>
              <a:ext cx="2933700" cy="54540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7"/>
            <p:cNvSpPr txBox="1"/>
            <p:nvPr/>
          </p:nvSpPr>
          <p:spPr>
            <a:xfrm>
              <a:off x="996550" y="1784775"/>
              <a:ext cx="26988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 b="1">
                  <a:latin typeface="Roboto"/>
                  <a:ea typeface="Roboto"/>
                  <a:cs typeface="Roboto"/>
                  <a:sym typeface="Roboto"/>
                </a:rPr>
                <a:t>Онлайн</a:t>
              </a:r>
              <a:endParaRPr sz="2300" b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04" name="Google Shape;104;p17"/>
          <p:cNvSpPr/>
          <p:nvPr/>
        </p:nvSpPr>
        <p:spPr>
          <a:xfrm>
            <a:off x="827475" y="3405875"/>
            <a:ext cx="2933700" cy="5454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 b="1">
                <a:latin typeface="Roboto Slab"/>
                <a:ea typeface="Roboto Slab"/>
                <a:cs typeface="Roboto Slab"/>
                <a:sym typeface="Roboto Slab"/>
              </a:rPr>
              <a:t>Офлайн</a:t>
            </a:r>
            <a:endParaRPr sz="2000" b="1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4522800" y="1908800"/>
            <a:ext cx="4233300" cy="818100"/>
          </a:xfrm>
          <a:prstGeom prst="wedgeRoundRectCallout">
            <a:avLst>
              <a:gd name="adj1" fmla="val -60882"/>
              <a:gd name="adj2" fmla="val -18862"/>
              <a:gd name="adj3" fmla="val 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за допомогою електронних сервісів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06" name="Google Shape;106;p17"/>
          <p:cNvSpPr/>
          <p:nvPr/>
        </p:nvSpPr>
        <p:spPr>
          <a:xfrm>
            <a:off x="4522800" y="3405875"/>
            <a:ext cx="4233300" cy="818100"/>
          </a:xfrm>
          <a:prstGeom prst="wedgeRoundRectCallout">
            <a:avLst>
              <a:gd name="adj1" fmla="val -60882"/>
              <a:gd name="adj2" fmla="val -18862"/>
              <a:gd name="adj3" fmla="val 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подавши заяву до державного реєстратора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 b="1"/>
              <a:t>ОНЛАЙН СПОСІБ РЕЄСТРАЦІЇ ФОП</a:t>
            </a:r>
            <a:endParaRPr sz="2200" b="1"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387900" y="1363450"/>
            <a:ext cx="6166200" cy="35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Slab"/>
              <a:buChar char="●"/>
            </a:pPr>
            <a:r>
              <a:rPr lang="uk" sz="14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обов’язкова наявність ключа електронного цифрового підпису;</a:t>
            </a:r>
            <a:endParaRPr sz="14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Slab"/>
              <a:buChar char="●"/>
            </a:pPr>
            <a:r>
              <a:rPr lang="uk" sz="14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використання доступних онлайн сервісів: </a:t>
            </a:r>
            <a:endParaRPr sz="14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-317500" algn="just" rtl="0">
              <a:spcBef>
                <a:spcPts val="1000"/>
              </a:spcBef>
              <a:spcAft>
                <a:spcPts val="0"/>
              </a:spcAft>
              <a:buSzPts val="1400"/>
              <a:buFont typeface="Roboto Slab"/>
              <a:buChar char="➔"/>
            </a:pP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портал дія - </a:t>
            </a:r>
            <a:r>
              <a:rPr lang="uk" sz="1400" u="sng">
                <a:latin typeface="Roboto Slab"/>
                <a:ea typeface="Roboto Slab"/>
                <a:cs typeface="Roboto Slab"/>
                <a:sym typeface="Roboto Slab"/>
              </a:rPr>
              <a:t>diia.gov.ua</a:t>
            </a:r>
            <a:endParaRPr sz="1400" u="sng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Font typeface="Roboto Slab"/>
              <a:buChar char="➔"/>
            </a:pP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онлайн-сервіс отримання відомостей із ЄДР - </a:t>
            </a:r>
            <a:r>
              <a:rPr lang="uk" sz="1400" u="sng">
                <a:latin typeface="Roboto Slab"/>
                <a:ea typeface="Roboto Slab"/>
                <a:cs typeface="Roboto Slab"/>
                <a:sym typeface="Roboto Slab"/>
              </a:rPr>
              <a:t>usr.minjust.gov.ua/ua</a:t>
            </a: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1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Slab"/>
              <a:buChar char="●"/>
            </a:pPr>
            <a:r>
              <a:rPr lang="uk" sz="14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можливості  електронного кабінету платника податків:</a:t>
            </a:r>
            <a:endParaRPr sz="14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-317500" algn="just" rtl="0">
              <a:spcBef>
                <a:spcPts val="1000"/>
              </a:spcBef>
              <a:spcAft>
                <a:spcPts val="0"/>
              </a:spcAft>
              <a:buSzPts val="1400"/>
              <a:buFont typeface="Roboto Slab"/>
              <a:buChar char="➔"/>
            </a:pP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подача до податкової заяви на застосування спрощеної системи оподаткування</a:t>
            </a:r>
            <a:endParaRPr sz="1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Font typeface="Roboto Slab"/>
              <a:buChar char="➔"/>
            </a:pP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подача запиту на отримання витягу</a:t>
            </a:r>
            <a:endParaRPr sz="1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Font typeface="Roboto Slab"/>
              <a:buChar char="➔"/>
            </a:pP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отримання витягу платника єдиного податку в електронному вигляді </a:t>
            </a:r>
            <a:endParaRPr sz="1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6500" y="1847425"/>
            <a:ext cx="2285102" cy="2487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 b="1"/>
              <a:t>ОФЛАЙН РЕЄСТРАЦІЯ ФОП</a:t>
            </a:r>
            <a:endParaRPr sz="2200" b="1"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284700" y="1374375"/>
            <a:ext cx="8574600" cy="117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 b="1" i="1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1.Звернення до державного реєстратора</a:t>
            </a:r>
            <a:r>
              <a:rPr lang="uk" sz="14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1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Roboto Slab"/>
              <a:buChar char="●"/>
            </a:pPr>
            <a:r>
              <a:rPr lang="uk" sz="1200">
                <a:latin typeface="Roboto Slab"/>
                <a:ea typeface="Roboto Slab"/>
                <a:cs typeface="Roboto Slab"/>
                <a:sym typeface="Roboto Slab"/>
              </a:rPr>
              <a:t>з паспортом та ідентифікаційним кодом, надати копії цих документів</a:t>
            </a:r>
            <a:endParaRPr sz="12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Roboto Slab"/>
              <a:buChar char="●"/>
            </a:pPr>
            <a:r>
              <a:rPr lang="uk" sz="1200">
                <a:latin typeface="Roboto Slab"/>
                <a:ea typeface="Roboto Slab"/>
                <a:cs typeface="Roboto Slab"/>
                <a:sym typeface="Roboto Slab"/>
              </a:rPr>
              <a:t>заповнити реєстраційну картку (</a:t>
            </a:r>
            <a:r>
              <a:rPr lang="uk" sz="1200" u="sng"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форму 10</a:t>
            </a:r>
            <a:r>
              <a:rPr lang="uk" sz="1200">
                <a:latin typeface="Roboto Slab"/>
                <a:ea typeface="Roboto Slab"/>
                <a:cs typeface="Roboto Slab"/>
                <a:sym typeface="Roboto Slab"/>
              </a:rPr>
              <a:t>)</a:t>
            </a:r>
            <a:endParaRPr sz="12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Roboto Slab"/>
              <a:buChar char="●"/>
            </a:pPr>
            <a:r>
              <a:rPr lang="uk" sz="1200">
                <a:latin typeface="Roboto Slab"/>
                <a:ea typeface="Roboto Slab"/>
                <a:cs typeface="Roboto Slab"/>
                <a:sym typeface="Roboto Slab"/>
              </a:rPr>
              <a:t>протягом трьох робочих днів з моменту подання документації вас повинні внести до державного реєстру й видати відповідну виписку</a:t>
            </a:r>
            <a:endParaRPr sz="12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440"/>
              <a:buNone/>
            </a:pPr>
            <a:endParaRPr sz="720"/>
          </a:p>
        </p:txBody>
      </p:sp>
      <p:pic>
        <p:nvPicPr>
          <p:cNvPr id="120" name="Google Shape;12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61575" y="2823675"/>
            <a:ext cx="3224673" cy="201542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 txBox="1"/>
          <p:nvPr/>
        </p:nvSpPr>
        <p:spPr>
          <a:xfrm>
            <a:off x="387900" y="3102175"/>
            <a:ext cx="5091600" cy="14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2.Звернення до підрозділу податкової інспекції</a:t>
            </a:r>
            <a:endParaRPr b="1" i="1"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Slab"/>
              <a:buChar char="●"/>
            </a:pPr>
            <a:r>
              <a:rPr lang="uk" sz="12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з копією паспорта та ідентифікаційного коду</a:t>
            </a:r>
            <a:endParaRPr sz="12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Slab"/>
              <a:buChar char="●"/>
            </a:pPr>
            <a:r>
              <a:rPr lang="uk" sz="12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заявою щодо застосування спрощеної системи оподаткування</a:t>
            </a:r>
            <a:endParaRPr sz="12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Slab"/>
              <a:buChar char="●"/>
            </a:pPr>
            <a:r>
              <a:rPr lang="uk" sz="12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отриманою вами раніше випискою з єдиного державного реєстру</a:t>
            </a:r>
            <a:endParaRPr sz="1200">
              <a:latin typeface="Roboto Slab"/>
              <a:ea typeface="Roboto Slab"/>
              <a:cs typeface="Roboto Slab"/>
              <a:sym typeface="Roboto Slab"/>
            </a:endParaRPr>
          </a:p>
        </p:txBody>
      </p:sp>
      <p:grpSp>
        <p:nvGrpSpPr>
          <p:cNvPr id="122" name="Google Shape;122;p19"/>
          <p:cNvGrpSpPr/>
          <p:nvPr/>
        </p:nvGrpSpPr>
        <p:grpSpPr>
          <a:xfrm>
            <a:off x="424950" y="2609675"/>
            <a:ext cx="5017500" cy="431100"/>
            <a:chOff x="424950" y="2609675"/>
            <a:chExt cx="5017500" cy="431100"/>
          </a:xfrm>
        </p:grpSpPr>
        <p:sp>
          <p:nvSpPr>
            <p:cNvPr id="123" name="Google Shape;123;p19"/>
            <p:cNvSpPr/>
            <p:nvPr/>
          </p:nvSpPr>
          <p:spPr>
            <a:xfrm>
              <a:off x="424950" y="2612675"/>
              <a:ext cx="5017500" cy="425100"/>
            </a:xfrm>
            <a:prstGeom prst="wedgeRoundRectCallout">
              <a:avLst>
                <a:gd name="adj1" fmla="val -56377"/>
                <a:gd name="adj2" fmla="val -51853"/>
                <a:gd name="adj3" fmla="val 0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9"/>
            <p:cNvSpPr txBox="1"/>
            <p:nvPr/>
          </p:nvSpPr>
          <p:spPr>
            <a:xfrm>
              <a:off x="466950" y="2609675"/>
              <a:ext cx="4933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 i="1">
                  <a:latin typeface="Roboto"/>
                  <a:ea typeface="Roboto"/>
                  <a:cs typeface="Roboto"/>
                  <a:sym typeface="Roboto"/>
                </a:rPr>
                <a:t>Подати документи державному реєстратору можна </a:t>
              </a:r>
              <a:r>
                <a:rPr lang="uk" sz="800" b="1" i="1">
                  <a:latin typeface="Roboto"/>
                  <a:ea typeface="Roboto"/>
                  <a:cs typeface="Roboto"/>
                  <a:sym typeface="Roboto"/>
                </a:rPr>
                <a:t>особисто, </a:t>
              </a:r>
              <a:r>
                <a:rPr lang="uk" sz="800" i="1">
                  <a:latin typeface="Roboto"/>
                  <a:ea typeface="Roboto"/>
                  <a:cs typeface="Roboto"/>
                  <a:sym typeface="Roboto"/>
                </a:rPr>
                <a:t>через </a:t>
              </a:r>
              <a:r>
                <a:rPr lang="uk" sz="800" b="1" i="1">
                  <a:latin typeface="Roboto"/>
                  <a:ea typeface="Roboto"/>
                  <a:cs typeface="Roboto"/>
                  <a:sym typeface="Roboto"/>
                </a:rPr>
                <a:t>представника </a:t>
              </a:r>
              <a:r>
                <a:rPr lang="uk" sz="800" i="1">
                  <a:latin typeface="Roboto"/>
                  <a:ea typeface="Roboto"/>
                  <a:cs typeface="Roboto"/>
                  <a:sym typeface="Roboto"/>
                </a:rPr>
                <a:t>(нотаріально оформлена довіреність) або надіслати документи спецлистом </a:t>
              </a:r>
              <a:r>
                <a:rPr lang="uk" sz="800" b="1" i="1">
                  <a:latin typeface="Roboto"/>
                  <a:ea typeface="Roboto"/>
                  <a:cs typeface="Roboto"/>
                  <a:sym typeface="Roboto"/>
                </a:rPr>
                <a:t> поштою</a:t>
              </a:r>
              <a:endParaRPr sz="800" b="1" i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5" name="Google Shape;125;p19"/>
          <p:cNvGrpSpPr/>
          <p:nvPr/>
        </p:nvGrpSpPr>
        <p:grpSpPr>
          <a:xfrm>
            <a:off x="424950" y="4506325"/>
            <a:ext cx="5017500" cy="428100"/>
            <a:chOff x="424950" y="2609675"/>
            <a:chExt cx="5017500" cy="428100"/>
          </a:xfrm>
        </p:grpSpPr>
        <p:sp>
          <p:nvSpPr>
            <p:cNvPr id="126" name="Google Shape;126;p19"/>
            <p:cNvSpPr/>
            <p:nvPr/>
          </p:nvSpPr>
          <p:spPr>
            <a:xfrm>
              <a:off x="424950" y="2612675"/>
              <a:ext cx="5017500" cy="425100"/>
            </a:xfrm>
            <a:prstGeom prst="wedgeRoundRectCallout">
              <a:avLst>
                <a:gd name="adj1" fmla="val -56377"/>
                <a:gd name="adj2" fmla="val -51853"/>
                <a:gd name="adj3" fmla="val 0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9"/>
            <p:cNvSpPr txBox="1"/>
            <p:nvPr/>
          </p:nvSpPr>
          <p:spPr>
            <a:xfrm>
              <a:off x="466950" y="2609675"/>
              <a:ext cx="4933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 i="1">
                  <a:latin typeface="Roboto"/>
                  <a:ea typeface="Roboto"/>
                  <a:cs typeface="Roboto"/>
                  <a:sym typeface="Roboto"/>
                </a:rPr>
                <a:t>Подати документи до підрозділу податкової інспекції можна </a:t>
              </a:r>
              <a:r>
                <a:rPr lang="uk" sz="1000" b="1" i="1">
                  <a:latin typeface="Roboto"/>
                  <a:ea typeface="Roboto"/>
                  <a:cs typeface="Roboto"/>
                  <a:sym typeface="Roboto"/>
                </a:rPr>
                <a:t>тільки особисто</a:t>
              </a:r>
              <a:endParaRPr sz="1000" b="1" i="1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 b="1" dirty="0"/>
              <a:t>ВИДИ ОПОДАТКУВАННЯ</a:t>
            </a:r>
            <a:endParaRPr sz="2200" b="1" dirty="0"/>
          </a:p>
        </p:txBody>
      </p:sp>
      <p:sp>
        <p:nvSpPr>
          <p:cNvPr id="133" name="Google Shape;133;p20"/>
          <p:cNvSpPr/>
          <p:nvPr/>
        </p:nvSpPr>
        <p:spPr>
          <a:xfrm>
            <a:off x="501450" y="2353050"/>
            <a:ext cx="3369600" cy="74520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5214150" y="2353050"/>
            <a:ext cx="3319200" cy="74520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5" name="Google Shape;135;p20"/>
          <p:cNvCxnSpPr/>
          <p:nvPr/>
        </p:nvCxnSpPr>
        <p:spPr>
          <a:xfrm flipH="1">
            <a:off x="2661075" y="1175400"/>
            <a:ext cx="874500" cy="102480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6" name="Google Shape;136;p20"/>
          <p:cNvCxnSpPr/>
          <p:nvPr/>
        </p:nvCxnSpPr>
        <p:spPr>
          <a:xfrm>
            <a:off x="5214150" y="1194150"/>
            <a:ext cx="904200" cy="98730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7" name="Google Shape;137;p20"/>
          <p:cNvSpPr txBox="1"/>
          <p:nvPr/>
        </p:nvSpPr>
        <p:spPr>
          <a:xfrm>
            <a:off x="752175" y="2417850"/>
            <a:ext cx="2783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b="1">
                <a:latin typeface="Roboto Slab"/>
                <a:ea typeface="Roboto Slab"/>
                <a:cs typeface="Roboto Slab"/>
                <a:sym typeface="Roboto Slab"/>
              </a:rPr>
              <a:t>Загальна система оподаткування</a:t>
            </a:r>
            <a:endParaRPr b="1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5444400" y="2417850"/>
            <a:ext cx="2858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b="1">
                <a:latin typeface="Roboto Slab"/>
                <a:ea typeface="Roboto Slab"/>
                <a:cs typeface="Roboto Slab"/>
                <a:sym typeface="Roboto Slab"/>
              </a:rPr>
              <a:t>Спрощена система оподаткування</a:t>
            </a:r>
            <a:endParaRPr b="1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39" name="Google Shape;139;p20"/>
          <p:cNvSpPr/>
          <p:nvPr/>
        </p:nvSpPr>
        <p:spPr>
          <a:xfrm>
            <a:off x="601800" y="3460350"/>
            <a:ext cx="3319200" cy="14481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0"/>
          <p:cNvSpPr/>
          <p:nvPr/>
        </p:nvSpPr>
        <p:spPr>
          <a:xfrm>
            <a:off x="5214150" y="3413350"/>
            <a:ext cx="3319200" cy="14481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695775" y="3489150"/>
            <a:ext cx="3319200" cy="13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Font typeface="Roboto Slab"/>
              <a:buChar char="❖"/>
            </a:pPr>
            <a:r>
              <a:rPr lang="uk" sz="1000" b="1">
                <a:latin typeface="Roboto Slab"/>
                <a:ea typeface="Roboto Slab"/>
                <a:cs typeface="Roboto Slab"/>
                <a:sym typeface="Roboto Slab"/>
              </a:rPr>
              <a:t>автоматичне</a:t>
            </a:r>
            <a:r>
              <a:rPr lang="uk" sz="1000">
                <a:latin typeface="Roboto Slab"/>
                <a:ea typeface="Roboto Slab"/>
                <a:cs typeface="Roboto Slab"/>
                <a:sym typeface="Roboto Slab"/>
              </a:rPr>
              <a:t> потрапляння при реєстрації ФОП</a:t>
            </a:r>
            <a:endParaRPr sz="10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1000"/>
              </a:spcAft>
              <a:buSzPts val="1000"/>
              <a:buFont typeface="Roboto Slab"/>
              <a:buChar char="❖"/>
            </a:pPr>
            <a:r>
              <a:rPr lang="uk" sz="1000">
                <a:latin typeface="Roboto Slab"/>
                <a:ea typeface="Roboto Slab"/>
                <a:cs typeface="Roboto Slab"/>
                <a:sym typeface="Roboto Slab"/>
              </a:rPr>
              <a:t>передбачає ведення </a:t>
            </a:r>
            <a:r>
              <a:rPr lang="uk" sz="1000" b="1">
                <a:latin typeface="Roboto Slab"/>
                <a:ea typeface="Roboto Slab"/>
                <a:cs typeface="Roboto Slab"/>
                <a:sym typeface="Roboto Slab"/>
              </a:rPr>
              <a:t>повного бухгалтерського обліку та використання РРО (ПРРО)</a:t>
            </a:r>
            <a:r>
              <a:rPr lang="uk" sz="1000">
                <a:latin typeface="Roboto Slab"/>
                <a:ea typeface="Roboto Slab"/>
                <a:cs typeface="Roboto Slab"/>
                <a:sym typeface="Roboto Slab"/>
              </a:rPr>
              <a:t> або проведення  розрахунків виключно в безготівковій формі</a:t>
            </a:r>
            <a:endParaRPr sz="10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5190525" y="3385125"/>
            <a:ext cx="33696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boto Slab"/>
              <a:buChar char="❖"/>
            </a:pPr>
            <a:r>
              <a:rPr lang="uk" sz="1000">
                <a:latin typeface="Roboto Slab"/>
                <a:ea typeface="Roboto Slab"/>
                <a:cs typeface="Roboto Slab"/>
                <a:sym typeface="Roboto Slab"/>
              </a:rPr>
              <a:t>має </a:t>
            </a:r>
            <a:r>
              <a:rPr lang="uk" sz="1000" b="1">
                <a:latin typeface="Roboto Slab"/>
                <a:ea typeface="Roboto Slab"/>
                <a:cs typeface="Roboto Slab"/>
                <a:sym typeface="Roboto Slab"/>
              </a:rPr>
              <a:t>3 групи</a:t>
            </a:r>
            <a:endParaRPr sz="1000" b="1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Roboto Slab"/>
              <a:buChar char="❖"/>
            </a:pPr>
            <a:r>
              <a:rPr lang="uk" sz="1000">
                <a:latin typeface="Roboto Slab"/>
                <a:ea typeface="Roboto Slab"/>
                <a:cs typeface="Roboto Slab"/>
                <a:sym typeface="Roboto Slab"/>
              </a:rPr>
              <a:t>є </a:t>
            </a:r>
            <a:r>
              <a:rPr lang="uk" sz="1000" b="1">
                <a:latin typeface="Roboto Slab"/>
                <a:ea typeface="Roboto Slab"/>
                <a:cs typeface="Roboto Slab"/>
                <a:sym typeface="Roboto Slab"/>
              </a:rPr>
              <a:t>перелік видів діяльності</a:t>
            </a:r>
            <a:r>
              <a:rPr lang="uk" sz="1000">
                <a:latin typeface="Roboto Slab"/>
                <a:ea typeface="Roboto Slab"/>
                <a:cs typeface="Roboto Slab"/>
                <a:sym typeface="Roboto Slab"/>
              </a:rPr>
              <a:t> використання яких </a:t>
            </a:r>
            <a:r>
              <a:rPr lang="uk" sz="1000" b="1">
                <a:latin typeface="Roboto Slab"/>
                <a:ea typeface="Roboto Slab"/>
                <a:cs typeface="Roboto Slab"/>
                <a:sym typeface="Roboto Slab"/>
              </a:rPr>
              <a:t>заборонено </a:t>
            </a:r>
            <a:r>
              <a:rPr lang="uk" sz="1000">
                <a:latin typeface="Roboto Slab"/>
                <a:ea typeface="Roboto Slab"/>
                <a:cs typeface="Roboto Slab"/>
                <a:sym typeface="Roboto Slab"/>
              </a:rPr>
              <a:t>на спрощеній системі оподаткування</a:t>
            </a:r>
            <a:endParaRPr sz="10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Roboto Slab"/>
              <a:buChar char="❖"/>
            </a:pPr>
            <a:r>
              <a:rPr lang="uk" sz="1000">
                <a:latin typeface="Roboto Slab"/>
                <a:ea typeface="Roboto Slab"/>
                <a:cs typeface="Roboto Slab"/>
                <a:sym typeface="Roboto Slab"/>
              </a:rPr>
              <a:t>при реєстрації не повинно бути </a:t>
            </a:r>
            <a:r>
              <a:rPr lang="uk" sz="1000" b="1">
                <a:latin typeface="Roboto Slab"/>
                <a:ea typeface="Roboto Slab"/>
                <a:cs typeface="Roboto Slab"/>
                <a:sym typeface="Roboto Slab"/>
              </a:rPr>
              <a:t>боргів зі сплати податків</a:t>
            </a:r>
            <a:endParaRPr sz="1000" b="1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 b="1"/>
              <a:t>1 ГРУПА СПРОЩЕНОЇ СИСТЕМИ ОПОДАТКУВАННЯ</a:t>
            </a:r>
            <a:endParaRPr sz="2200" b="1"/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>
            <a:off x="340875" y="18001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перелік видів діяльності визначений Податковим кодексом</a:t>
            </a:r>
            <a:endParaRPr sz="16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податок  10 % від прожиткового мінімум громадян</a:t>
            </a:r>
            <a:r>
              <a:rPr lang="uk" sz="1600">
                <a:latin typeface="Roboto Slab"/>
                <a:ea typeface="Roboto Slab"/>
                <a:cs typeface="Roboto Slab"/>
                <a:sym typeface="Roboto Slab"/>
              </a:rPr>
              <a:t> - 227 грн. щомісячно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не мають право мати найманих працівників</a:t>
            </a:r>
            <a:endParaRPr sz="16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подання звітів 1 раз на рік</a:t>
            </a:r>
            <a:r>
              <a:rPr lang="uk" sz="1600">
                <a:latin typeface="Roboto Slab"/>
                <a:ea typeface="Roboto Slab"/>
                <a:cs typeface="Roboto Slab"/>
                <a:sym typeface="Roboto Slab"/>
              </a:rPr>
              <a:t>, ведення спрощеного бухгалтерського обліку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заява на застосування спрощеної системи подається до кінця місяця</a:t>
            </a:r>
            <a:r>
              <a:rPr lang="uk" sz="1600">
                <a:latin typeface="Roboto Slab"/>
                <a:ea typeface="Roboto Slab"/>
                <a:cs typeface="Roboto Slab"/>
                <a:sym typeface="Roboto Slab"/>
              </a:rPr>
              <a:t> в якому було здійснено державну реєстрацію та єдиний податок надається з наступного місяця за місцем реєстрації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 Slab"/>
              <a:buChar char="➔"/>
            </a:pPr>
            <a:r>
              <a:rPr lang="uk" sz="1600">
                <a:solidFill>
                  <a:srgbClr val="000000"/>
                </a:solidFill>
                <a:highlight>
                  <a:schemeClr val="accent5"/>
                </a:highlight>
                <a:latin typeface="Roboto Slab"/>
                <a:ea typeface="Roboto Slab"/>
                <a:cs typeface="Roboto Slab"/>
                <a:sym typeface="Roboto Slab"/>
              </a:rPr>
              <a:t>дохід не повинен перевищувати 1 млн. грн. за рік</a:t>
            </a:r>
            <a:endParaRPr sz="1600">
              <a:solidFill>
                <a:srgbClr val="000000"/>
              </a:solidFill>
              <a:highlight>
                <a:schemeClr val="accent5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823</Words>
  <Application>Microsoft Office PowerPoint</Application>
  <PresentationFormat>Экран (16:9)</PresentationFormat>
  <Paragraphs>91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Roboto Slab</vt:lpstr>
      <vt:lpstr>Roboto</vt:lpstr>
      <vt:lpstr>Arial</vt:lpstr>
      <vt:lpstr>Marina</vt:lpstr>
      <vt:lpstr>Легалізація доходів від вирощування плодоовочевої продукції та підстави використання довідки 3-ДФ</vt:lpstr>
      <vt:lpstr>ВИДИ ДОХОДІВ, ЯКІ НЕ ПІДЛЯГАЮТЬ ОПОДАТКУВАННЮ</vt:lpstr>
      <vt:lpstr>ДОВІДКА 3-ДФ</vt:lpstr>
      <vt:lpstr>ВИДИ ДОХОДІВ, ЯКІ ПІДЛЯГАЮТЬ ОПОДАТКУВАННЮ</vt:lpstr>
      <vt:lpstr>СПОСОБИ РЕЄСТРАЦІЇ ФІЗИЧНОЇ ОСОБИ ПІДПРИЄМЦЯ</vt:lpstr>
      <vt:lpstr>ОНЛАЙН СПОСІБ РЕЄСТРАЦІЇ ФОП</vt:lpstr>
      <vt:lpstr>ОФЛАЙН РЕЄСТРАЦІЯ ФОП</vt:lpstr>
      <vt:lpstr>ВИДИ ОПОДАТКУВАННЯ</vt:lpstr>
      <vt:lpstr>1 ГРУПА СПРОЩЕНОЇ СИСТЕМИ ОПОДАТКУВАННЯ</vt:lpstr>
      <vt:lpstr>2 ГРУПА СПРОЩЕНОЇ СИСТЕМИ ОПОДАТКУВАННЯ</vt:lpstr>
      <vt:lpstr>3 ГРУПА СПРОЩЕНОЇ СИСТЕМИ ОПОДАТКУВАННЯ</vt:lpstr>
      <vt:lpstr>ЄДИНИЙ СОЦІАЛЬНИЙ ВНЕСОК</vt:lpstr>
      <vt:lpstr>ОФОРМЛЕННЯ НАЙМАНИХ ПРАЦІВНИКІВ</vt:lpstr>
      <vt:lpstr>ПРАЦЮ ЛЕГАЛІЗУЙ - УКРАЇНУ БУДУЙ!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Легалізація доходів від вирощування плодоовочевої продукції та підстави використання довідки 3-ДФ</dc:title>
  <dc:creator>PrihodkoIV</dc:creator>
  <cp:lastModifiedBy>PrihodkoIV</cp:lastModifiedBy>
  <cp:revision>1</cp:revision>
  <dcterms:modified xsi:type="dcterms:W3CDTF">2021-06-01T13:52:48Z</dcterms:modified>
</cp:coreProperties>
</file>