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9" r:id="rId24"/>
    <p:sldId id="280" r:id="rId25"/>
    <p:sldId id="281" r:id="rId26"/>
    <p:sldId id="282" r:id="rId27"/>
    <p:sldId id="283" r:id="rId28"/>
    <p:sldId id="284" r:id="rId29"/>
    <p:sldId id="286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2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612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52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560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88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088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79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40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671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60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5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529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29DD7-393C-48F6-A5B2-57212EE96EF8}" type="datetimeFigureOut">
              <a:rPr lang="uk-UA" smtClean="0"/>
              <a:t>16.10.2019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25DD7-DE47-4395-AD89-12A5EDC3B7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2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2691" y="3022332"/>
            <a:ext cx="5983127" cy="2390291"/>
          </a:xfrm>
        </p:spPr>
        <p:txBody>
          <a:bodyPr>
            <a:noAutofit/>
          </a:bodyPr>
          <a:lstStyle/>
          <a:p>
            <a:r>
              <a:rPr lang="uk-UA" sz="8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Податкова освіченість школяра</a:t>
            </a:r>
            <a:endParaRPr lang="uk-UA" sz="8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015" y="148861"/>
            <a:ext cx="5898434" cy="5898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40" y="1333228"/>
            <a:ext cx="4714066" cy="4714066"/>
          </a:xfrm>
          <a:prstGeom prst="rect">
            <a:avLst/>
          </a:prstGeom>
        </p:spPr>
      </p:pic>
      <p:pic>
        <p:nvPicPr>
          <p:cNvPr id="6" name="Picture 2" descr="D:\Загрузки Firefox\e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469" y="5819398"/>
            <a:ext cx="937988" cy="93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92572" y="6165908"/>
            <a:ext cx="1079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3333FF"/>
                </a:solidFill>
                <a:latin typeface="Calibri Light (Заголовки)"/>
              </a:rPr>
              <a:t>Головне управління Державної податкової служби у Херсонській області, Автономній Республіці Крим та м. Севастополі</a:t>
            </a:r>
            <a:endParaRPr lang="uk-UA" sz="2000" b="1" i="1" dirty="0">
              <a:solidFill>
                <a:srgbClr val="3333FF"/>
              </a:solidFill>
              <a:latin typeface="Calibri Ligh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76293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576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своєчасної сплати податків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залежить </a:t>
            </a:r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 і здоров’я </a:t>
            </a:r>
            <a: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46" y="2037230"/>
            <a:ext cx="5133507" cy="51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197" y="0"/>
            <a:ext cx="11029749" cy="1325563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 – основа фінансового забезпечення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7" y="3638349"/>
            <a:ext cx="3455271" cy="34552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3" y="1391280"/>
            <a:ext cx="2713569" cy="2713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6" y="3992446"/>
            <a:ext cx="2622062" cy="2622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77" y="1513083"/>
            <a:ext cx="2861049" cy="286104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7659" y="3896030"/>
            <a:ext cx="3700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пенсіонерів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05627" y="2745499"/>
            <a:ext cx="3700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безхатьків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640403" y="4640696"/>
            <a:ext cx="3700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 з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інвалідністю 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306198" y="2519070"/>
            <a:ext cx="37002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школярів та студентів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1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них залежить виплата заробітної плати вчителям, лікарям,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поліцейським тощо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28" y="1705308"/>
            <a:ext cx="4249945" cy="4249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6" y="1705308"/>
            <a:ext cx="4054491" cy="4054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46" y="1933093"/>
            <a:ext cx="4924907" cy="49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447" y="2569309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сплачені </a:t>
            </a:r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податки: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утримується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армія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будують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дороги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надається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допомога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надзвичайних</a:t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ситуаціях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стихійних лихах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86" y="1184384"/>
            <a:ext cx="4095411" cy="4095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110">
            <a:off x="8867067" y="316957"/>
            <a:ext cx="2774460" cy="2774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9" y="3232090"/>
            <a:ext cx="3365780" cy="33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1668" y="2592698"/>
            <a:ext cx="4770120" cy="1325563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Держава зі свого бюджету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оплачує окремі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товари </a:t>
            </a:r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послуги своїм громадянам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907"/>
            <a:ext cx="5401146" cy="540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701" y="7212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Україні податки сплачують гривнями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32" y="2454442"/>
            <a:ext cx="7346398" cy="4075909"/>
          </a:xfrm>
        </p:spPr>
      </p:pic>
    </p:spTree>
    <p:extLst>
      <p:ext uri="{BB962C8B-B14F-4D97-AF65-F5344CB8AC3E}">
        <p14:creationId xmlns:p14="http://schemas.microsoft.com/office/powerpoint/2010/main" val="30122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Оподатковуються: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214" y="1209608"/>
            <a:ext cx="4696327" cy="4351338"/>
          </a:xfrm>
        </p:spPr>
        <p:txBody>
          <a:bodyPr>
            <a:normAutofit/>
          </a:bodyPr>
          <a:lstStyle/>
          <a:p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доходи;</a:t>
            </a:r>
          </a:p>
          <a:p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майно;</a:t>
            </a:r>
          </a:p>
          <a:p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вартість товару;</a:t>
            </a:r>
          </a:p>
          <a:p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земля;</a:t>
            </a:r>
          </a:p>
          <a:p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її надра.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85" y="3190956"/>
            <a:ext cx="2976879" cy="2976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05" y="3493194"/>
            <a:ext cx="3265780" cy="3265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15" y="882437"/>
            <a:ext cx="2743379" cy="2743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94" y="72074"/>
            <a:ext cx="2993456" cy="29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4506" y="2896570"/>
            <a:ext cx="6656671" cy="1325563"/>
          </a:xfrm>
        </p:spPr>
        <p:txBody>
          <a:bodyPr>
            <a:noAutofit/>
          </a:bodyPr>
          <a:lstStyle/>
          <a:p>
            <a:pPr algn="ctr"/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Оподатковується заробітна плата </a:t>
            </a:r>
            <a:r>
              <a:rPr lang="uk-UA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ваших </a:t>
            </a:r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батьків. Частину зароблених грошей забирає держава. Що більша зарплата, то більший податок сплачують.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089"/>
            <a:ext cx="5202371" cy="5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" t="49824" r="-2058" b="5974"/>
          <a:stretch/>
        </p:blipFill>
        <p:spPr>
          <a:xfrm>
            <a:off x="4848988" y="3139453"/>
            <a:ext cx="4503005" cy="34959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69" y="1229920"/>
            <a:ext cx="6274870" cy="1325563"/>
          </a:xfrm>
        </p:spPr>
        <p:txBody>
          <a:bodyPr>
            <a:noAutofit/>
          </a:bodyPr>
          <a:lstStyle/>
          <a:p>
            <a:pPr algn="ctr"/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 платите і ви, коли в магазині купуєте печиво, морозиво, </a:t>
            </a:r>
            <a:r>
              <a:rPr lang="uk-UA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цукерки</a:t>
            </a:r>
            <a:r>
              <a:rPr lang="uk-UA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воду тощо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50" y="270565"/>
            <a:ext cx="4349561" cy="434956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736758" y="3583459"/>
            <a:ext cx="2034746" cy="329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44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98725" y="27042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</a:p>
          <a:p>
            <a:pPr algn="ctr"/>
            <a:r>
              <a:rPr lang="uk-UA" sz="1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податків</a:t>
            </a:r>
            <a:endParaRPr lang="uk-UA" sz="1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7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1" y="1259682"/>
            <a:ext cx="6280031" cy="4865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41275" y="86265"/>
            <a:ext cx="7116793" cy="1069675"/>
          </a:xfrm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історії податків</a:t>
            </a:r>
            <a:endParaRPr lang="uk-UA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17276" y="1155233"/>
            <a:ext cx="55193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 </a:t>
            </a:r>
            <a:r>
              <a:rPr lang="ru-RU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Стародавньому</a:t>
            </a:r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світі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в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умовах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панування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натурального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господарства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спочатку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податки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мали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форму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жертвоприношення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натуральних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зборів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продовольства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спорядження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для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армій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і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деяких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повинностей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93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233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1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8236816" y="1733536"/>
            <a:ext cx="510139" cy="1010649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93783" y="2829826"/>
            <a:ext cx="4502217" cy="53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загальнодержавні</a:t>
            </a:r>
            <a:endParaRPr lang="uk-UA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40776" y="2810575"/>
            <a:ext cx="4502217" cy="53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місцеві</a:t>
            </a:r>
            <a:endParaRPr lang="uk-UA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589821" y="1754932"/>
            <a:ext cx="510139" cy="1010649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78" y="3349591"/>
            <a:ext cx="2593612" cy="32938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06" y="3532472"/>
            <a:ext cx="2119768" cy="29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9" y="2270631"/>
            <a:ext cx="3504597" cy="35045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28303" y="1011947"/>
            <a:ext cx="769111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Запам’ятайте</a:t>
            </a:r>
            <a:r>
              <a:rPr lang="ru-RU" sz="6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Держава не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може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існувати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без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податків</a:t>
            </a:r>
            <a:r>
              <a:rPr lang="ru-RU" sz="6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uk-UA" sz="6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0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40259" y="1778333"/>
            <a:ext cx="7506858" cy="2785430"/>
          </a:xfrm>
        </p:spPr>
        <p:txBody>
          <a:bodyPr>
            <a:noAutofit/>
          </a:bodyPr>
          <a:lstStyle/>
          <a:p>
            <a:pPr algn="ctr"/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Сплачуючи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одержуєте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певні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послуги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r>
              <a:rPr lang="ru-RU" sz="6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6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69" y="3273459"/>
            <a:ext cx="3039944" cy="303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3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8572" y="0"/>
            <a:ext cx="11524891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Цікаві податки</a:t>
            </a:r>
            <a:endParaRPr lang="uk-UA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728" y="3732785"/>
            <a:ext cx="4508970" cy="264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65832" y="1543052"/>
            <a:ext cx="65682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Податок</a:t>
            </a:r>
            <a:r>
              <a:rPr lang="ru-RU" sz="3000" b="1" dirty="0">
                <a:solidFill>
                  <a:schemeClr val="bg1"/>
                </a:solidFill>
              </a:rPr>
              <a:t> на </a:t>
            </a:r>
            <a:r>
              <a:rPr lang="ru-RU" sz="3000" b="1" dirty="0" err="1">
                <a:solidFill>
                  <a:schemeClr val="bg1"/>
                </a:solidFill>
              </a:rPr>
              <a:t>вікна</a:t>
            </a:r>
            <a:r>
              <a:rPr lang="ru-RU" sz="3000" b="1" dirty="0">
                <a:solidFill>
                  <a:schemeClr val="bg1"/>
                </a:solidFill>
              </a:rPr>
              <a:t>.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на </a:t>
            </a:r>
            <a:r>
              <a:rPr lang="ru-RU" sz="3000" dirty="0" err="1">
                <a:solidFill>
                  <a:schemeClr val="bg1"/>
                </a:solidFill>
              </a:rPr>
              <a:t>вікна</a:t>
            </a:r>
            <a:r>
              <a:rPr lang="ru-RU" sz="3000" dirty="0">
                <a:solidFill>
                  <a:schemeClr val="bg1"/>
                </a:solidFill>
              </a:rPr>
              <a:t> в </a:t>
            </a:r>
            <a:r>
              <a:rPr lang="ru-RU" sz="3000" dirty="0" err="1">
                <a:solidFill>
                  <a:schemeClr val="bg1"/>
                </a:solidFill>
              </a:rPr>
              <a:t>розмірі</a:t>
            </a:r>
            <a:r>
              <a:rPr lang="ru-RU" sz="3000" dirty="0">
                <a:solidFill>
                  <a:schemeClr val="bg1"/>
                </a:solidFill>
              </a:rPr>
              <a:t> 2 </a:t>
            </a:r>
            <a:r>
              <a:rPr lang="ru-RU" sz="3000" dirty="0" err="1">
                <a:solidFill>
                  <a:schemeClr val="bg1"/>
                </a:solidFill>
              </a:rPr>
              <a:t>шилінги</a:t>
            </a:r>
            <a:r>
              <a:rPr lang="ru-RU" sz="3000" dirty="0">
                <a:solidFill>
                  <a:schemeClr val="bg1"/>
                </a:solidFill>
              </a:rPr>
              <a:t> за </a:t>
            </a:r>
            <a:r>
              <a:rPr lang="ru-RU" sz="3000" dirty="0" err="1">
                <a:solidFill>
                  <a:schemeClr val="bg1"/>
                </a:solidFill>
              </a:rPr>
              <a:t>кожне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вікно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понад</a:t>
            </a:r>
            <a:r>
              <a:rPr lang="ru-RU" sz="3000" dirty="0">
                <a:solidFill>
                  <a:schemeClr val="bg1"/>
                </a:solidFill>
              </a:rPr>
              <a:t> норму в 10 штук </a:t>
            </a:r>
            <a:r>
              <a:rPr lang="ru-RU" sz="3000" dirty="0" err="1">
                <a:solidFill>
                  <a:schemeClr val="bg1"/>
                </a:solidFill>
              </a:rPr>
              <a:t>стягувався</a:t>
            </a:r>
            <a:r>
              <a:rPr lang="ru-RU" sz="3000" dirty="0">
                <a:solidFill>
                  <a:schemeClr val="bg1"/>
                </a:solidFill>
              </a:rPr>
              <a:t> в </a:t>
            </a:r>
            <a:r>
              <a:rPr lang="ru-RU" sz="3000" dirty="0" err="1">
                <a:solidFill>
                  <a:schemeClr val="bg1"/>
                </a:solidFill>
              </a:rPr>
              <a:t>Англії</a:t>
            </a:r>
            <a:r>
              <a:rPr lang="ru-RU" sz="3000" dirty="0">
                <a:solidFill>
                  <a:schemeClr val="bg1"/>
                </a:solidFill>
              </a:rPr>
              <a:t> і </a:t>
            </a:r>
            <a:r>
              <a:rPr lang="ru-RU" sz="3000" dirty="0" err="1" smtClean="0">
                <a:solidFill>
                  <a:schemeClr val="bg1"/>
                </a:solidFill>
              </a:rPr>
              <a:t>Шотландії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</a:p>
          <a:p>
            <a:endParaRPr lang="ru-RU" sz="3000" b="1" dirty="0" smtClean="0">
              <a:solidFill>
                <a:schemeClr val="bg1"/>
              </a:solidFill>
            </a:endParaRPr>
          </a:p>
          <a:p>
            <a:r>
              <a:rPr lang="ru-RU" sz="3000" b="1" dirty="0" err="1" smtClean="0">
                <a:solidFill>
                  <a:schemeClr val="bg1"/>
                </a:solidFill>
              </a:rPr>
              <a:t>Податок</a:t>
            </a:r>
            <a:r>
              <a:rPr lang="ru-RU" sz="3000" b="1" dirty="0" smtClean="0">
                <a:solidFill>
                  <a:schemeClr val="bg1"/>
                </a:solidFill>
              </a:rPr>
              <a:t> </a:t>
            </a:r>
            <a:r>
              <a:rPr lang="ru-RU" sz="3000" b="1" dirty="0">
                <a:solidFill>
                  <a:schemeClr val="bg1"/>
                </a:solidFill>
              </a:rPr>
              <a:t>на </a:t>
            </a:r>
            <a:r>
              <a:rPr lang="ru-RU" sz="3000" b="1" dirty="0" err="1">
                <a:solidFill>
                  <a:schemeClr val="bg1"/>
                </a:solidFill>
              </a:rPr>
              <a:t>димар</a:t>
            </a:r>
            <a:r>
              <a:rPr lang="ru-RU" sz="3000" b="1" dirty="0">
                <a:solidFill>
                  <a:schemeClr val="bg1"/>
                </a:solidFill>
              </a:rPr>
              <a:t>.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</a:rPr>
              <a:t>Податком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обкладався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димохід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Після</a:t>
            </a:r>
            <a:r>
              <a:rPr lang="ru-RU" sz="3000" dirty="0">
                <a:solidFill>
                  <a:schemeClr val="bg1"/>
                </a:solidFill>
              </a:rPr>
              <a:t> того, як 1684-го </a:t>
            </a:r>
            <a:r>
              <a:rPr lang="ru-RU" sz="3000" dirty="0" err="1">
                <a:solidFill>
                  <a:schemeClr val="bg1"/>
                </a:solidFill>
              </a:rPr>
              <a:t>сталася</a:t>
            </a:r>
            <a:r>
              <a:rPr lang="ru-RU" sz="3000" dirty="0">
                <a:solidFill>
                  <a:schemeClr val="bg1"/>
                </a:solidFill>
              </a:rPr>
              <a:t> велика </a:t>
            </a:r>
            <a:r>
              <a:rPr lang="ru-RU" sz="3000" dirty="0" err="1">
                <a:solidFill>
                  <a:schemeClr val="bg1"/>
                </a:solidFill>
              </a:rPr>
              <a:t>пожежа</a:t>
            </a:r>
            <a:r>
              <a:rPr lang="ru-RU" sz="3000" dirty="0">
                <a:solidFill>
                  <a:schemeClr val="bg1"/>
                </a:solidFill>
              </a:rPr>
              <a:t>, яка </a:t>
            </a:r>
            <a:r>
              <a:rPr lang="ru-RU" sz="3000" dirty="0" err="1">
                <a:solidFill>
                  <a:schemeClr val="bg1"/>
                </a:solidFill>
              </a:rPr>
              <a:t>знищила</a:t>
            </a:r>
            <a:r>
              <a:rPr lang="ru-RU" sz="3000" dirty="0">
                <a:solidFill>
                  <a:schemeClr val="bg1"/>
                </a:solidFill>
              </a:rPr>
              <a:t> 20 </a:t>
            </a:r>
            <a:r>
              <a:rPr lang="ru-RU" sz="3000" dirty="0" err="1">
                <a:solidFill>
                  <a:schemeClr val="bg1"/>
                </a:solidFill>
              </a:rPr>
              <a:t>будинків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по-даток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був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скасований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604" y="1348397"/>
            <a:ext cx="4148293" cy="266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208" y="261540"/>
            <a:ext cx="110388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solidFill>
                  <a:schemeClr val="bg1"/>
                </a:solidFill>
              </a:rPr>
              <a:t>Данські</a:t>
            </a:r>
            <a:r>
              <a:rPr lang="ru-RU" sz="3000" b="1" dirty="0">
                <a:solidFill>
                  <a:schemeClr val="bg1"/>
                </a:solidFill>
              </a:rPr>
              <a:t> </a:t>
            </a:r>
            <a:r>
              <a:rPr lang="ru-RU" sz="3000" b="1" dirty="0" err="1">
                <a:solidFill>
                  <a:schemeClr val="bg1"/>
                </a:solidFill>
              </a:rPr>
              <a:t>гроші</a:t>
            </a:r>
            <a:r>
              <a:rPr lang="ru-RU" sz="3000" b="1" dirty="0">
                <a:solidFill>
                  <a:schemeClr val="bg1"/>
                </a:solidFill>
              </a:rPr>
              <a:t>.</a:t>
            </a:r>
            <a:r>
              <a:rPr lang="ru-RU" sz="3000" dirty="0">
                <a:solidFill>
                  <a:schemeClr val="bg1"/>
                </a:solidFill>
              </a:rPr>
              <a:t> У 991 </a:t>
            </a:r>
            <a:r>
              <a:rPr lang="ru-RU" sz="3000" dirty="0" err="1">
                <a:solidFill>
                  <a:schemeClr val="bg1"/>
                </a:solidFill>
              </a:rPr>
              <a:t>році</a:t>
            </a:r>
            <a:r>
              <a:rPr lang="ru-RU" sz="3000" dirty="0">
                <a:solidFill>
                  <a:schemeClr val="bg1"/>
                </a:solidFill>
              </a:rPr>
              <a:t> в </a:t>
            </a:r>
            <a:r>
              <a:rPr lang="ru-RU" sz="3000" dirty="0" err="1">
                <a:solidFill>
                  <a:schemeClr val="bg1"/>
                </a:solidFill>
              </a:rPr>
              <a:t>Англії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був</a:t>
            </a:r>
            <a:r>
              <a:rPr lang="ru-RU" sz="3000" dirty="0">
                <a:solidFill>
                  <a:schemeClr val="bg1"/>
                </a:solidFill>
              </a:rPr>
              <a:t> введений </a:t>
            </a:r>
            <a:r>
              <a:rPr lang="ru-RU" sz="3000" dirty="0" err="1">
                <a:solidFill>
                  <a:schemeClr val="bg1"/>
                </a:solidFill>
              </a:rPr>
              <a:t>поземельний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для </a:t>
            </a:r>
            <a:r>
              <a:rPr lang="ru-RU" sz="3000" dirty="0" err="1">
                <a:solidFill>
                  <a:schemeClr val="bg1"/>
                </a:solidFill>
              </a:rPr>
              <a:t>сплати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викупу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данським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вікінгам</a:t>
            </a:r>
            <a:r>
              <a:rPr lang="ru-RU" sz="3000" dirty="0">
                <a:solidFill>
                  <a:schemeClr val="bg1"/>
                </a:solidFill>
              </a:rPr>
              <a:t> за </a:t>
            </a:r>
            <a:r>
              <a:rPr lang="ru-RU" sz="3000" dirty="0" err="1">
                <a:solidFill>
                  <a:schemeClr val="bg1"/>
                </a:solidFill>
              </a:rPr>
              <a:t>можливість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спокійного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життя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Виходить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Данія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обклала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податком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жителів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іншої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держави</a:t>
            </a:r>
            <a:r>
              <a:rPr lang="ru-RU" sz="3000" dirty="0">
                <a:solidFill>
                  <a:schemeClr val="bg1"/>
                </a:solidFill>
              </a:rPr>
              <a:t> - </a:t>
            </a:r>
            <a:r>
              <a:rPr lang="ru-RU" sz="3000" dirty="0" err="1">
                <a:solidFill>
                  <a:schemeClr val="bg1"/>
                </a:solidFill>
              </a:rPr>
              <a:t>дуже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винахідливо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Цей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проіснував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майже</a:t>
            </a:r>
            <a:r>
              <a:rPr lang="ru-RU" sz="3000" dirty="0">
                <a:solidFill>
                  <a:schemeClr val="bg1"/>
                </a:solidFill>
              </a:rPr>
              <a:t> 200 </a:t>
            </a:r>
            <a:r>
              <a:rPr lang="ru-RU" sz="3000" dirty="0" err="1">
                <a:solidFill>
                  <a:schemeClr val="bg1"/>
                </a:solidFill>
              </a:rPr>
              <a:t>років</a:t>
            </a:r>
            <a:r>
              <a:rPr lang="ru-RU" sz="3000" dirty="0">
                <a:solidFill>
                  <a:schemeClr val="bg1"/>
                </a:solidFill>
              </a:rPr>
              <a:t>. По </a:t>
            </a:r>
            <a:r>
              <a:rPr lang="ru-RU" sz="3000" dirty="0" err="1">
                <a:solidFill>
                  <a:schemeClr val="bg1"/>
                </a:solidFill>
              </a:rPr>
              <a:t>правді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сказати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згодом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ці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гроші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йшли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вже</a:t>
            </a:r>
            <a:r>
              <a:rPr lang="ru-RU" sz="3000" dirty="0">
                <a:solidFill>
                  <a:schemeClr val="bg1"/>
                </a:solidFill>
              </a:rPr>
              <a:t> не в </a:t>
            </a:r>
            <a:r>
              <a:rPr lang="ru-RU" sz="3000" dirty="0" err="1">
                <a:solidFill>
                  <a:schemeClr val="bg1"/>
                </a:solidFill>
              </a:rPr>
              <a:t>Данію</a:t>
            </a:r>
            <a:r>
              <a:rPr lang="ru-RU" sz="3000" dirty="0">
                <a:solidFill>
                  <a:schemeClr val="bg1"/>
                </a:solidFill>
              </a:rPr>
              <a:t>, а </a:t>
            </a:r>
            <a:r>
              <a:rPr lang="ru-RU" sz="3000" dirty="0" err="1">
                <a:solidFill>
                  <a:schemeClr val="bg1"/>
                </a:solidFill>
              </a:rPr>
              <a:t>залишалися</a:t>
            </a:r>
            <a:r>
              <a:rPr lang="ru-RU" sz="3000" dirty="0">
                <a:solidFill>
                  <a:schemeClr val="bg1"/>
                </a:solidFill>
              </a:rPr>
              <a:t> в </a:t>
            </a:r>
            <a:r>
              <a:rPr lang="ru-RU" sz="3000" dirty="0" err="1">
                <a:solidFill>
                  <a:schemeClr val="bg1"/>
                </a:solidFill>
              </a:rPr>
              <a:t>Англії</a:t>
            </a:r>
            <a:r>
              <a:rPr lang="ru-RU" sz="3000" dirty="0">
                <a:solidFill>
                  <a:schemeClr val="bg1"/>
                </a:solidFill>
              </a:rPr>
              <a:t> для </a:t>
            </a:r>
            <a:r>
              <a:rPr lang="ru-RU" sz="3000" dirty="0" err="1">
                <a:solidFill>
                  <a:schemeClr val="bg1"/>
                </a:solidFill>
              </a:rPr>
              <a:t>закупівлі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озброєнь</a:t>
            </a:r>
            <a:r>
              <a:rPr lang="ru-RU" sz="3000" dirty="0">
                <a:solidFill>
                  <a:schemeClr val="bg1"/>
                </a:solidFill>
              </a:rPr>
              <a:t> і </a:t>
            </a:r>
            <a:r>
              <a:rPr lang="ru-RU" sz="3000" dirty="0" err="1">
                <a:solidFill>
                  <a:schemeClr val="bg1"/>
                </a:solidFill>
              </a:rPr>
              <a:t>зміцнення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обороноздатності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країни</a:t>
            </a:r>
            <a:r>
              <a:rPr lang="ru-RU" sz="3000" dirty="0">
                <a:solidFill>
                  <a:schemeClr val="bg1"/>
                </a:solidFill>
              </a:rPr>
              <a:t>, як би </a:t>
            </a:r>
            <a:r>
              <a:rPr lang="ru-RU" sz="3000" dirty="0" err="1">
                <a:solidFill>
                  <a:schemeClr val="bg1"/>
                </a:solidFill>
              </a:rPr>
              <a:t>тепер</a:t>
            </a:r>
            <a:r>
              <a:rPr lang="ru-RU" sz="3000" dirty="0">
                <a:solidFill>
                  <a:schemeClr val="bg1"/>
                </a:solidFill>
              </a:rPr>
              <a:t> сказали.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6" y="3723745"/>
            <a:ext cx="4210378" cy="2859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338" y="3723745"/>
            <a:ext cx="4610229" cy="280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5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015" y="736365"/>
            <a:ext cx="7510071" cy="3410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i="1" dirty="0" err="1">
                <a:solidFill>
                  <a:schemeClr val="bg1"/>
                </a:solidFill>
              </a:rPr>
              <a:t>Податок</a:t>
            </a:r>
            <a:r>
              <a:rPr lang="ru-RU" sz="3000" b="1" i="1" dirty="0">
                <a:solidFill>
                  <a:schemeClr val="bg1"/>
                </a:solidFill>
              </a:rPr>
              <a:t> на чистоту.</a:t>
            </a:r>
            <a:r>
              <a:rPr lang="ru-RU" sz="3000" dirty="0">
                <a:solidFill>
                  <a:schemeClr val="bg1"/>
                </a:solidFill>
              </a:rPr>
              <a:t> Як </a:t>
            </a:r>
            <a:r>
              <a:rPr lang="ru-RU" sz="3000" dirty="0" err="1">
                <a:solidFill>
                  <a:schemeClr val="bg1"/>
                </a:solidFill>
              </a:rPr>
              <a:t>відомо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наші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далекі</a:t>
            </a:r>
            <a:r>
              <a:rPr lang="ru-RU" sz="3000" dirty="0">
                <a:solidFill>
                  <a:schemeClr val="bg1"/>
                </a:solidFill>
              </a:rPr>
              <a:t> предки </a:t>
            </a:r>
            <a:r>
              <a:rPr lang="ru-RU" sz="3000" dirty="0" err="1">
                <a:solidFill>
                  <a:schemeClr val="bg1"/>
                </a:solidFill>
              </a:rPr>
              <a:t>були</a:t>
            </a:r>
            <a:r>
              <a:rPr lang="ru-RU" sz="3000" dirty="0">
                <a:solidFill>
                  <a:schemeClr val="bg1"/>
                </a:solidFill>
              </a:rPr>
              <a:t> не </a:t>
            </a:r>
            <a:r>
              <a:rPr lang="ru-RU" sz="3000" dirty="0" err="1">
                <a:solidFill>
                  <a:schemeClr val="bg1"/>
                </a:solidFill>
              </a:rPr>
              <a:t>надто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компетентні</a:t>
            </a:r>
            <a:r>
              <a:rPr lang="ru-RU" sz="3000" dirty="0">
                <a:solidFill>
                  <a:schemeClr val="bg1"/>
                </a:solidFill>
              </a:rPr>
              <a:t> в </a:t>
            </a:r>
            <a:r>
              <a:rPr lang="ru-RU" sz="3000" dirty="0" err="1">
                <a:solidFill>
                  <a:schemeClr val="bg1"/>
                </a:solidFill>
              </a:rPr>
              <a:t>питаннях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гігієни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Милися</a:t>
            </a:r>
            <a:r>
              <a:rPr lang="ru-RU" sz="3000" dirty="0">
                <a:solidFill>
                  <a:schemeClr val="bg1"/>
                </a:solidFill>
              </a:rPr>
              <a:t> вони </a:t>
            </a:r>
            <a:r>
              <a:rPr lang="ru-RU" sz="3000" dirty="0" err="1">
                <a:solidFill>
                  <a:schemeClr val="bg1"/>
                </a:solidFill>
              </a:rPr>
              <a:t>дуже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рідко</a:t>
            </a:r>
            <a:r>
              <a:rPr lang="ru-RU" sz="3000" dirty="0">
                <a:solidFill>
                  <a:schemeClr val="bg1"/>
                </a:solidFill>
              </a:rPr>
              <a:t>, а причина тому - </a:t>
            </a:r>
            <a:r>
              <a:rPr lang="ru-RU" sz="3000" dirty="0" err="1">
                <a:solidFill>
                  <a:schemeClr val="bg1"/>
                </a:solidFill>
              </a:rPr>
              <a:t>політика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урядів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які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вважали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лазню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найстрахітливішим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виявом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розпусти</a:t>
            </a:r>
            <a:r>
              <a:rPr lang="ru-RU" sz="3000" dirty="0">
                <a:solidFill>
                  <a:schemeClr val="bg1"/>
                </a:solidFill>
              </a:rPr>
              <a:t>. В </a:t>
            </a:r>
            <a:r>
              <a:rPr lang="ru-RU" sz="3000" dirty="0" err="1">
                <a:solidFill>
                  <a:schemeClr val="bg1"/>
                </a:solidFill>
              </a:rPr>
              <a:t>Англії</a:t>
            </a:r>
            <a:r>
              <a:rPr lang="ru-RU" sz="3000" dirty="0">
                <a:solidFill>
                  <a:schemeClr val="bg1"/>
                </a:solidFill>
              </a:rPr>
              <a:t> та </a:t>
            </a:r>
            <a:r>
              <a:rPr lang="ru-RU" sz="3000" dirty="0" err="1">
                <a:solidFill>
                  <a:schemeClr val="bg1"/>
                </a:solidFill>
              </a:rPr>
              <a:t>Франції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навіть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було</a:t>
            </a:r>
            <a:r>
              <a:rPr lang="ru-RU" sz="3000" dirty="0">
                <a:solidFill>
                  <a:schemeClr val="bg1"/>
                </a:solidFill>
              </a:rPr>
              <a:t> введено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на продаж мила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ru-RU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000" b="1" i="1" dirty="0" err="1">
                <a:solidFill>
                  <a:schemeClr val="bg1"/>
                </a:solidFill>
              </a:rPr>
              <a:t>Боягузтво</a:t>
            </a:r>
            <a:r>
              <a:rPr lang="ru-RU" sz="3000" i="1" dirty="0">
                <a:solidFill>
                  <a:schemeClr val="bg1"/>
                </a:solidFill>
              </a:rPr>
              <a:t>.</a:t>
            </a:r>
            <a:r>
              <a:rPr lang="ru-RU" sz="3000" dirty="0">
                <a:solidFill>
                  <a:schemeClr val="bg1"/>
                </a:solidFill>
              </a:rPr>
              <a:t> Колись </a:t>
            </a:r>
            <a:r>
              <a:rPr lang="ru-RU" sz="3000" dirty="0" err="1">
                <a:solidFill>
                  <a:schemeClr val="bg1"/>
                </a:solidFill>
              </a:rPr>
              <a:t>лицарі</a:t>
            </a:r>
            <a:r>
              <a:rPr lang="ru-RU" sz="3000" dirty="0">
                <a:solidFill>
                  <a:schemeClr val="bg1"/>
                </a:solidFill>
              </a:rPr>
              <a:t> могли </a:t>
            </a:r>
            <a:r>
              <a:rPr lang="ru-RU" sz="3000" dirty="0" err="1">
                <a:solidFill>
                  <a:schemeClr val="bg1"/>
                </a:solidFill>
              </a:rPr>
              <a:t>уникнути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виконання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військового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обов’язку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цілком</a:t>
            </a:r>
            <a:r>
              <a:rPr lang="ru-RU" sz="3000" dirty="0">
                <a:solidFill>
                  <a:schemeClr val="bg1"/>
                </a:solidFill>
              </a:rPr>
              <a:t> легально, просто заплативши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. Платили </a:t>
            </a:r>
            <a:r>
              <a:rPr lang="ru-RU" sz="3000" dirty="0" err="1">
                <a:solidFill>
                  <a:schemeClr val="bg1"/>
                </a:solidFill>
              </a:rPr>
              <a:t>його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ті</a:t>
            </a:r>
            <a:r>
              <a:rPr lang="ru-RU" sz="3000" dirty="0">
                <a:solidFill>
                  <a:schemeClr val="bg1"/>
                </a:solidFill>
              </a:rPr>
              <a:t>, </a:t>
            </a:r>
            <a:r>
              <a:rPr lang="ru-RU" sz="3000" dirty="0" err="1">
                <a:solidFill>
                  <a:schemeClr val="bg1"/>
                </a:solidFill>
              </a:rPr>
              <a:t>хто</a:t>
            </a:r>
            <a:r>
              <a:rPr lang="ru-RU" sz="3000" dirty="0">
                <a:solidFill>
                  <a:schemeClr val="bg1"/>
                </a:solidFill>
              </a:rPr>
              <a:t> не </a:t>
            </a:r>
            <a:r>
              <a:rPr lang="ru-RU" sz="3000" dirty="0" err="1">
                <a:solidFill>
                  <a:schemeClr val="bg1"/>
                </a:solidFill>
              </a:rPr>
              <a:t>бажав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воювати</a:t>
            </a:r>
            <a:r>
              <a:rPr lang="uk-UA" sz="3000" dirty="0" smtClean="0">
                <a:solidFill>
                  <a:schemeClr val="bg1"/>
                </a:solidFill>
              </a:rPr>
              <a:t>.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290" y="3871783"/>
            <a:ext cx="4076014" cy="281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341" y="287166"/>
            <a:ext cx="4248665" cy="330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319" y="1856030"/>
            <a:ext cx="79851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</a:rPr>
              <a:t>Податок</a:t>
            </a:r>
            <a:r>
              <a:rPr lang="ru-RU" sz="3000" b="1" dirty="0">
                <a:solidFill>
                  <a:schemeClr val="bg1"/>
                </a:solidFill>
              </a:rPr>
              <a:t> на </a:t>
            </a:r>
            <a:r>
              <a:rPr lang="ru-RU" sz="3000" b="1" dirty="0" err="1" smtClean="0">
                <a:solidFill>
                  <a:schemeClr val="bg1"/>
                </a:solidFill>
              </a:rPr>
              <a:t>басейн</a:t>
            </a:r>
            <a:r>
              <a:rPr lang="ru-RU" sz="3000" b="1" dirty="0" smtClean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Своєрідна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версія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податку</a:t>
            </a:r>
            <a:r>
              <a:rPr lang="ru-RU" sz="3000" dirty="0">
                <a:solidFill>
                  <a:schemeClr val="bg1"/>
                </a:solidFill>
              </a:rPr>
              <a:t> на </a:t>
            </a:r>
            <a:r>
              <a:rPr lang="ru-RU" sz="3000" dirty="0" err="1">
                <a:solidFill>
                  <a:schemeClr val="bg1"/>
                </a:solidFill>
              </a:rPr>
              <a:t>розкіш</a:t>
            </a:r>
            <a:r>
              <a:rPr lang="ru-RU" sz="3000" dirty="0">
                <a:solidFill>
                  <a:schemeClr val="bg1"/>
                </a:solidFill>
              </a:rPr>
              <a:t> в </a:t>
            </a:r>
            <a:r>
              <a:rPr lang="ru-RU" sz="3000" dirty="0" err="1">
                <a:solidFill>
                  <a:schemeClr val="bg1"/>
                </a:solidFill>
              </a:rPr>
              <a:t>Греції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Власники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басейнів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змушені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платити</a:t>
            </a:r>
            <a:r>
              <a:rPr lang="ru-RU" sz="3000" dirty="0">
                <a:solidFill>
                  <a:schemeClr val="bg1"/>
                </a:solidFill>
              </a:rPr>
              <a:t> до 800 </a:t>
            </a:r>
            <a:r>
              <a:rPr lang="ru-RU" sz="3000" dirty="0" err="1">
                <a:solidFill>
                  <a:schemeClr val="bg1"/>
                </a:solidFill>
              </a:rPr>
              <a:t>євро</a:t>
            </a:r>
            <a:r>
              <a:rPr lang="ru-RU" sz="3000" dirty="0">
                <a:solidFill>
                  <a:schemeClr val="bg1"/>
                </a:solidFill>
              </a:rPr>
              <a:t> на </a:t>
            </a:r>
            <a:r>
              <a:rPr lang="ru-RU" sz="3000" dirty="0" err="1" smtClean="0">
                <a:solidFill>
                  <a:schemeClr val="bg1"/>
                </a:solidFill>
              </a:rPr>
              <a:t>рік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</a:p>
          <a:p>
            <a:endParaRPr lang="uk-UA" sz="3000" dirty="0">
              <a:solidFill>
                <a:schemeClr val="bg1"/>
              </a:solidFill>
            </a:endParaRPr>
          </a:p>
          <a:p>
            <a:r>
              <a:rPr lang="ru-RU" sz="3000" b="1" dirty="0" err="1">
                <a:solidFill>
                  <a:schemeClr val="bg1"/>
                </a:solidFill>
              </a:rPr>
              <a:t>Податок</a:t>
            </a:r>
            <a:r>
              <a:rPr lang="ru-RU" sz="3000" b="1" dirty="0">
                <a:solidFill>
                  <a:schemeClr val="bg1"/>
                </a:solidFill>
              </a:rPr>
              <a:t> на </a:t>
            </a:r>
            <a:r>
              <a:rPr lang="ru-RU" sz="3000" b="1" dirty="0" err="1" smtClean="0">
                <a:solidFill>
                  <a:schemeClr val="bg1"/>
                </a:solidFill>
              </a:rPr>
              <a:t>чіпси</a:t>
            </a:r>
            <a:r>
              <a:rPr lang="ru-RU" sz="3000" b="1" dirty="0" smtClean="0">
                <a:solidFill>
                  <a:schemeClr val="bg1"/>
                </a:solidFill>
              </a:rPr>
              <a:t>. </a:t>
            </a:r>
            <a:r>
              <a:rPr lang="ru-RU" sz="3000" dirty="0">
                <a:solidFill>
                  <a:schemeClr val="bg1"/>
                </a:solidFill>
              </a:rPr>
              <a:t>З 2011 в </a:t>
            </a:r>
            <a:r>
              <a:rPr lang="ru-RU" sz="3000" dirty="0" err="1">
                <a:solidFill>
                  <a:schemeClr val="bg1"/>
                </a:solidFill>
              </a:rPr>
              <a:t>Угорщині</a:t>
            </a:r>
            <a:r>
              <a:rPr lang="ru-RU" sz="3000" dirty="0">
                <a:solidFill>
                  <a:schemeClr val="bg1"/>
                </a:solidFill>
              </a:rPr>
              <a:t> таким чином стали </a:t>
            </a:r>
            <a:r>
              <a:rPr lang="ru-RU" sz="3000" dirty="0" err="1">
                <a:solidFill>
                  <a:schemeClr val="bg1"/>
                </a:solidFill>
              </a:rPr>
              <a:t>боротися</a:t>
            </a:r>
            <a:r>
              <a:rPr lang="ru-RU" sz="3000" dirty="0">
                <a:solidFill>
                  <a:schemeClr val="bg1"/>
                </a:solidFill>
              </a:rPr>
              <a:t> за здоровий </a:t>
            </a:r>
            <a:r>
              <a:rPr lang="ru-RU" sz="3000" dirty="0" err="1">
                <a:solidFill>
                  <a:schemeClr val="bg1"/>
                </a:solidFill>
              </a:rPr>
              <a:t>спосіб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життя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населення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Податком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обкладаються</a:t>
            </a:r>
            <a:r>
              <a:rPr lang="ru-RU" sz="3000" dirty="0">
                <a:solidFill>
                  <a:schemeClr val="bg1"/>
                </a:solidFill>
              </a:rPr>
              <a:t> не </a:t>
            </a:r>
            <a:r>
              <a:rPr lang="ru-RU" sz="3000" dirty="0" err="1">
                <a:solidFill>
                  <a:schemeClr val="bg1"/>
                </a:solidFill>
              </a:rPr>
              <a:t>тільки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чіпси</a:t>
            </a:r>
            <a:r>
              <a:rPr lang="ru-RU" sz="3000" dirty="0">
                <a:solidFill>
                  <a:schemeClr val="bg1"/>
                </a:solidFill>
              </a:rPr>
              <a:t>, але й </a:t>
            </a:r>
            <a:r>
              <a:rPr lang="ru-RU" sz="3000" dirty="0" err="1">
                <a:solidFill>
                  <a:schemeClr val="bg1"/>
                </a:solidFill>
              </a:rPr>
              <a:t>інші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продукти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подібного</a:t>
            </a:r>
            <a:r>
              <a:rPr lang="ru-RU" sz="3000" dirty="0">
                <a:solidFill>
                  <a:schemeClr val="bg1"/>
                </a:solidFill>
              </a:rPr>
              <a:t> роду.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1319" y="284671"/>
            <a:ext cx="11524891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chemeClr val="bg1"/>
                </a:solidFill>
              </a:rPr>
              <a:t>Незвичайні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податки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існували</a:t>
            </a:r>
            <a:r>
              <a:rPr lang="ru-RU" sz="4000" b="1" dirty="0">
                <a:solidFill>
                  <a:schemeClr val="bg1"/>
                </a:solidFill>
              </a:rPr>
              <a:t> не </a:t>
            </a:r>
            <a:r>
              <a:rPr lang="ru-RU" sz="4000" b="1" dirty="0" err="1">
                <a:solidFill>
                  <a:schemeClr val="bg1"/>
                </a:solidFill>
              </a:rPr>
              <a:t>лише</a:t>
            </a:r>
            <a:r>
              <a:rPr lang="ru-RU" sz="4000" b="1" dirty="0">
                <a:solidFill>
                  <a:schemeClr val="bg1"/>
                </a:solidFill>
              </a:rPr>
              <a:t> в </a:t>
            </a:r>
            <a:r>
              <a:rPr lang="ru-RU" sz="4000" b="1" dirty="0" err="1">
                <a:solidFill>
                  <a:schemeClr val="bg1"/>
                </a:solidFill>
              </a:rPr>
              <a:t>минулі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часи</a:t>
            </a:r>
            <a:r>
              <a:rPr lang="ru-RU" sz="4000" b="1" dirty="0">
                <a:solidFill>
                  <a:schemeClr val="bg1"/>
                </a:solidFill>
              </a:rPr>
              <a:t>, вони </a:t>
            </a:r>
            <a:r>
              <a:rPr lang="ru-RU" sz="4000" b="1" dirty="0" err="1">
                <a:solidFill>
                  <a:schemeClr val="bg1"/>
                </a:solidFill>
              </a:rPr>
              <a:t>користуються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популярністю</a:t>
            </a:r>
            <a:r>
              <a:rPr lang="ru-RU" sz="4000" b="1" dirty="0">
                <a:solidFill>
                  <a:schemeClr val="bg1"/>
                </a:solidFill>
              </a:rPr>
              <a:t>, і до </a:t>
            </a:r>
            <a:r>
              <a:rPr lang="ru-RU" sz="4000" b="1" dirty="0" err="1">
                <a:solidFill>
                  <a:schemeClr val="bg1"/>
                </a:solidFill>
              </a:rPr>
              <a:t>сьогодні</a:t>
            </a:r>
            <a:r>
              <a:rPr lang="ru-RU" sz="4000" b="1" dirty="0">
                <a:solidFill>
                  <a:schemeClr val="bg1"/>
                </a:solidFill>
              </a:rPr>
              <a:t>: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8576"/>
          <a:stretch/>
        </p:blipFill>
        <p:spPr>
          <a:xfrm>
            <a:off x="8136386" y="4276073"/>
            <a:ext cx="3643721" cy="220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386" y="1688757"/>
            <a:ext cx="3643721" cy="24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03959" y="799022"/>
            <a:ext cx="729647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b="1" dirty="0" err="1">
                <a:solidFill>
                  <a:schemeClr val="bg1"/>
                </a:solidFill>
              </a:rPr>
              <a:t>Податок</a:t>
            </a:r>
            <a:r>
              <a:rPr lang="ru-RU" sz="3000" b="1" dirty="0">
                <a:solidFill>
                  <a:schemeClr val="bg1"/>
                </a:solidFill>
              </a:rPr>
              <a:t> на </a:t>
            </a:r>
            <a:r>
              <a:rPr lang="ru-RU" sz="3000" b="1" dirty="0" err="1">
                <a:solidFill>
                  <a:schemeClr val="bg1"/>
                </a:solidFill>
              </a:rPr>
              <a:t>гіпс</a:t>
            </a:r>
            <a:r>
              <a:rPr lang="uk-UA" sz="3000" b="1" dirty="0">
                <a:solidFill>
                  <a:schemeClr val="bg1"/>
                </a:solidFill>
              </a:rPr>
              <a:t>. </a:t>
            </a:r>
            <a:r>
              <a:rPr lang="uk-UA" sz="3000" dirty="0">
                <a:solidFill>
                  <a:schemeClr val="bg1"/>
                </a:solidFill>
              </a:rPr>
              <a:t>У</a:t>
            </a:r>
            <a:r>
              <a:rPr lang="ru-RU" sz="3000" dirty="0" smtClean="0">
                <a:solidFill>
                  <a:schemeClr val="bg1"/>
                </a:solidFill>
              </a:rPr>
              <a:t>ряд </a:t>
            </a:r>
            <a:r>
              <a:rPr lang="ru-RU" sz="3000" dirty="0" err="1" smtClean="0">
                <a:solidFill>
                  <a:schemeClr val="bg1"/>
                </a:solidFill>
              </a:rPr>
              <a:t>Австрії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стягує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податки</a:t>
            </a:r>
            <a:r>
              <a:rPr lang="ru-RU" sz="3000" dirty="0">
                <a:solidFill>
                  <a:schemeClr val="bg1"/>
                </a:solidFill>
              </a:rPr>
              <a:t> за </a:t>
            </a:r>
            <a:r>
              <a:rPr lang="ru-RU" sz="3000" dirty="0" err="1">
                <a:solidFill>
                  <a:schemeClr val="bg1"/>
                </a:solidFill>
              </a:rPr>
              <a:t>гіпс</a:t>
            </a:r>
            <a:r>
              <a:rPr lang="ru-RU" sz="3000" dirty="0">
                <a:solidFill>
                  <a:schemeClr val="bg1"/>
                </a:solidFill>
              </a:rPr>
              <a:t> з </a:t>
            </a:r>
            <a:r>
              <a:rPr lang="ru-RU" sz="3000" dirty="0" err="1">
                <a:solidFill>
                  <a:schemeClr val="bg1"/>
                </a:solidFill>
              </a:rPr>
              <a:t>власників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</a:rPr>
              <a:t>курортів</a:t>
            </a:r>
            <a:r>
              <a:rPr lang="ru-RU" sz="3000" dirty="0" smtClean="0">
                <a:solidFill>
                  <a:schemeClr val="bg1"/>
                </a:solidFill>
              </a:rPr>
              <a:t>, де </a:t>
            </a:r>
            <a:r>
              <a:rPr lang="ru-RU" sz="3000" dirty="0" err="1" smtClean="0">
                <a:solidFill>
                  <a:schemeClr val="bg1"/>
                </a:solidFill>
              </a:rPr>
              <a:t>травмувалися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</a:rPr>
              <a:t>туристи</a:t>
            </a:r>
            <a:r>
              <a:rPr lang="ru-RU" sz="3000" dirty="0" smtClean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Це</a:t>
            </a:r>
            <a:r>
              <a:rPr lang="ru-RU" sz="3000" dirty="0">
                <a:solidFill>
                  <a:schemeClr val="bg1"/>
                </a:solidFill>
              </a:rPr>
              <a:t> непросто метод </a:t>
            </a:r>
            <a:r>
              <a:rPr lang="ru-RU" sz="3000" dirty="0" err="1">
                <a:solidFill>
                  <a:schemeClr val="bg1"/>
                </a:solidFill>
              </a:rPr>
              <a:t>заробити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гроші</a:t>
            </a:r>
            <a:r>
              <a:rPr lang="ru-RU" sz="3000" dirty="0">
                <a:solidFill>
                  <a:schemeClr val="bg1"/>
                </a:solidFill>
              </a:rPr>
              <a:t>, але і </a:t>
            </a:r>
            <a:r>
              <a:rPr lang="ru-RU" sz="3000" dirty="0" err="1">
                <a:solidFill>
                  <a:schemeClr val="bg1"/>
                </a:solidFill>
              </a:rPr>
              <a:t>можливість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вплинути</a:t>
            </a:r>
            <a:r>
              <a:rPr lang="ru-RU" sz="3000" dirty="0">
                <a:solidFill>
                  <a:schemeClr val="bg1"/>
                </a:solidFill>
              </a:rPr>
              <a:t> на </a:t>
            </a:r>
            <a:r>
              <a:rPr lang="ru-RU" sz="3000" dirty="0" err="1">
                <a:solidFill>
                  <a:schemeClr val="bg1"/>
                </a:solidFill>
              </a:rPr>
              <a:t>якість</a:t>
            </a:r>
            <a:r>
              <a:rPr lang="ru-RU" sz="3000" dirty="0">
                <a:solidFill>
                  <a:schemeClr val="bg1"/>
                </a:solidFill>
              </a:rPr>
              <a:t> і </a:t>
            </a:r>
            <a:r>
              <a:rPr lang="ru-RU" sz="3000" dirty="0" err="1">
                <a:solidFill>
                  <a:schemeClr val="bg1"/>
                </a:solidFill>
              </a:rPr>
              <a:t>безпеку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відпочинку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</a:p>
          <a:p>
            <a:pPr algn="r"/>
            <a:endParaRPr lang="ru-RU" sz="3000" dirty="0" smtClean="0">
              <a:solidFill>
                <a:schemeClr val="bg1"/>
              </a:solidFill>
            </a:endParaRPr>
          </a:p>
          <a:p>
            <a:pPr algn="r"/>
            <a:endParaRPr lang="ru-RU" sz="1400" dirty="0">
              <a:solidFill>
                <a:schemeClr val="bg1"/>
              </a:solidFill>
            </a:endParaRPr>
          </a:p>
          <a:p>
            <a:pPr algn="r"/>
            <a:r>
              <a:rPr lang="ru-RU" sz="3000" b="1" dirty="0" err="1">
                <a:solidFill>
                  <a:schemeClr val="bg1"/>
                </a:solidFill>
              </a:rPr>
              <a:t>Податок</a:t>
            </a:r>
            <a:r>
              <a:rPr lang="ru-RU" sz="3000" b="1" dirty="0">
                <a:solidFill>
                  <a:schemeClr val="bg1"/>
                </a:solidFill>
              </a:rPr>
              <a:t> на </a:t>
            </a:r>
            <a:r>
              <a:rPr lang="ru-RU" sz="3000" b="1" dirty="0" err="1">
                <a:solidFill>
                  <a:schemeClr val="bg1"/>
                </a:solidFill>
              </a:rPr>
              <a:t>сонце</a:t>
            </a:r>
            <a:r>
              <a:rPr lang="ru-RU" sz="3000" b="1" dirty="0">
                <a:solidFill>
                  <a:schemeClr val="bg1"/>
                </a:solidFill>
              </a:rPr>
              <a:t>. </a:t>
            </a:r>
            <a:r>
              <a:rPr lang="ru-RU" sz="3000" dirty="0">
                <a:solidFill>
                  <a:schemeClr val="bg1"/>
                </a:solidFill>
              </a:rPr>
              <a:t>На початку 2000-х </a:t>
            </a:r>
            <a:r>
              <a:rPr lang="ru-RU" sz="3000" dirty="0" err="1">
                <a:solidFill>
                  <a:schemeClr val="bg1"/>
                </a:solidFill>
              </a:rPr>
              <a:t>років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влада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Балеарських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островів</a:t>
            </a:r>
            <a:r>
              <a:rPr lang="ru-RU" sz="3000" dirty="0">
                <a:solidFill>
                  <a:schemeClr val="bg1"/>
                </a:solidFill>
              </a:rPr>
              <a:t> (</a:t>
            </a:r>
            <a:r>
              <a:rPr lang="ru-RU" sz="3000" dirty="0" err="1">
                <a:solidFill>
                  <a:schemeClr val="bg1"/>
                </a:solidFill>
              </a:rPr>
              <a:t>Іспанія</a:t>
            </a:r>
            <a:r>
              <a:rPr lang="ru-RU" sz="3000" dirty="0">
                <a:solidFill>
                  <a:schemeClr val="bg1"/>
                </a:solidFill>
              </a:rPr>
              <a:t>) ввела для </a:t>
            </a:r>
            <a:r>
              <a:rPr lang="ru-RU" sz="3000" dirty="0" err="1">
                <a:solidFill>
                  <a:schemeClr val="bg1"/>
                </a:solidFill>
              </a:rPr>
              <a:t>туристів</a:t>
            </a:r>
            <a:r>
              <a:rPr lang="ru-RU" sz="3000" dirty="0">
                <a:solidFill>
                  <a:schemeClr val="bg1"/>
                </a:solidFill>
              </a:rPr>
              <a:t> так званий «</a:t>
            </a:r>
            <a:r>
              <a:rPr lang="ru-RU" sz="3000" dirty="0" err="1">
                <a:solidFill>
                  <a:schemeClr val="bg1"/>
                </a:solidFill>
              </a:rPr>
              <a:t>сонячний</a:t>
            </a:r>
            <a:r>
              <a:rPr lang="ru-RU" sz="3000" dirty="0">
                <a:solidFill>
                  <a:schemeClr val="bg1"/>
                </a:solidFill>
              </a:rPr>
              <a:t>» </a:t>
            </a:r>
            <a:r>
              <a:rPr lang="ru-RU" sz="3000" dirty="0" err="1">
                <a:solidFill>
                  <a:schemeClr val="bg1"/>
                </a:solidFill>
              </a:rPr>
              <a:t>збір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Кожен</a:t>
            </a:r>
            <a:r>
              <a:rPr lang="ru-RU" sz="3000" dirty="0">
                <a:solidFill>
                  <a:schemeClr val="bg1"/>
                </a:solidFill>
              </a:rPr>
              <a:t> турист </a:t>
            </a:r>
            <a:r>
              <a:rPr lang="ru-RU" sz="3000" dirty="0" err="1">
                <a:solidFill>
                  <a:schemeClr val="bg1"/>
                </a:solidFill>
              </a:rPr>
              <a:t>щодня</a:t>
            </a:r>
            <a:r>
              <a:rPr lang="ru-RU" sz="3000" dirty="0">
                <a:solidFill>
                  <a:schemeClr val="bg1"/>
                </a:solidFill>
              </a:rPr>
              <a:t> платить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у </a:t>
            </a:r>
            <a:r>
              <a:rPr lang="ru-RU" sz="3000" dirty="0" err="1">
                <a:solidFill>
                  <a:schemeClr val="bg1"/>
                </a:solidFill>
              </a:rPr>
              <a:t>розмірі</a:t>
            </a:r>
            <a:r>
              <a:rPr lang="ru-RU" sz="3000" dirty="0">
                <a:solidFill>
                  <a:schemeClr val="bg1"/>
                </a:solidFill>
              </a:rPr>
              <a:t> 1 </a:t>
            </a:r>
            <a:r>
              <a:rPr lang="ru-RU" sz="3000" dirty="0" err="1">
                <a:solidFill>
                  <a:schemeClr val="bg1"/>
                </a:solidFill>
              </a:rPr>
              <a:t>євро</a:t>
            </a:r>
            <a:r>
              <a:rPr lang="ru-RU" sz="3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31" y="328738"/>
            <a:ext cx="3253945" cy="3253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8589"/>
          <a:stretch/>
        </p:blipFill>
        <p:spPr>
          <a:xfrm>
            <a:off x="271850" y="3755678"/>
            <a:ext cx="4132109" cy="29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4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5331" y="4559127"/>
            <a:ext cx="11267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 smtClean="0">
                <a:solidFill>
                  <a:schemeClr val="bg1"/>
                </a:solidFill>
              </a:rPr>
              <a:t>Податок</a:t>
            </a:r>
            <a:r>
              <a:rPr lang="ru-RU" sz="3000" b="1" dirty="0" smtClean="0">
                <a:solidFill>
                  <a:schemeClr val="bg1"/>
                </a:solidFill>
              </a:rPr>
              <a:t> </a:t>
            </a:r>
            <a:r>
              <a:rPr lang="ru-RU" sz="3000" b="1" dirty="0">
                <a:solidFill>
                  <a:schemeClr val="bg1"/>
                </a:solidFill>
              </a:rPr>
              <a:t>на </a:t>
            </a:r>
            <a:r>
              <a:rPr lang="ru-RU" sz="3000" b="1" dirty="0" err="1">
                <a:solidFill>
                  <a:schemeClr val="bg1"/>
                </a:solidFill>
              </a:rPr>
              <a:t>тінь</a:t>
            </a:r>
            <a:r>
              <a:rPr lang="ru-RU" sz="3000" b="1" dirty="0">
                <a:solidFill>
                  <a:schemeClr val="bg1"/>
                </a:solidFill>
              </a:rPr>
              <a:t>. </a:t>
            </a:r>
            <a:r>
              <a:rPr lang="ru-RU" sz="3000" dirty="0">
                <a:solidFill>
                  <a:schemeClr val="bg1"/>
                </a:solidFill>
              </a:rPr>
              <a:t>У </a:t>
            </a:r>
            <a:r>
              <a:rPr lang="ru-RU" sz="3000" dirty="0" err="1">
                <a:solidFill>
                  <a:schemeClr val="bg1"/>
                </a:solidFill>
              </a:rPr>
              <a:t>Венеції</a:t>
            </a:r>
            <a:r>
              <a:rPr lang="ru-RU" sz="3000" dirty="0">
                <a:solidFill>
                  <a:schemeClr val="bg1"/>
                </a:solidFill>
              </a:rPr>
              <a:t> з 1993 введено </a:t>
            </a:r>
            <a:r>
              <a:rPr lang="ru-RU" sz="3000" dirty="0" err="1">
                <a:solidFill>
                  <a:schemeClr val="bg1"/>
                </a:solidFill>
              </a:rPr>
              <a:t>незвичайний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на </a:t>
            </a:r>
            <a:r>
              <a:rPr lang="ru-RU" sz="3000" dirty="0" err="1">
                <a:solidFill>
                  <a:schemeClr val="bg1"/>
                </a:solidFill>
              </a:rPr>
              <a:t>тінь</a:t>
            </a:r>
            <a:r>
              <a:rPr lang="ru-RU" sz="3000" dirty="0">
                <a:solidFill>
                  <a:schemeClr val="bg1"/>
                </a:solidFill>
              </a:rPr>
              <a:t>. </a:t>
            </a:r>
            <a:r>
              <a:rPr lang="ru-RU" sz="3000" dirty="0" err="1">
                <a:solidFill>
                  <a:schemeClr val="bg1"/>
                </a:solidFill>
              </a:rPr>
              <a:t>Цей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податок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зобов'язані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сплачувати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власники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магазинів</a:t>
            </a:r>
            <a:r>
              <a:rPr lang="ru-RU" sz="3000" dirty="0">
                <a:solidFill>
                  <a:schemeClr val="bg1"/>
                </a:solidFill>
              </a:rPr>
              <a:t> і кафе, </a:t>
            </a:r>
            <a:r>
              <a:rPr lang="ru-RU" sz="3000" dirty="0" err="1">
                <a:solidFill>
                  <a:schemeClr val="bg1"/>
                </a:solidFill>
              </a:rPr>
              <a:t>якщо</a:t>
            </a:r>
            <a:r>
              <a:rPr lang="ru-RU" sz="3000" dirty="0">
                <a:solidFill>
                  <a:schemeClr val="bg1"/>
                </a:solidFill>
              </a:rPr>
              <a:t> вони </a:t>
            </a:r>
            <a:r>
              <a:rPr lang="ru-RU" sz="3000" dirty="0" err="1">
                <a:solidFill>
                  <a:schemeClr val="bg1"/>
                </a:solidFill>
              </a:rPr>
              <a:t>встановили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навіси</a:t>
            </a:r>
            <a:r>
              <a:rPr lang="ru-RU" sz="3000" dirty="0">
                <a:solidFill>
                  <a:schemeClr val="bg1"/>
                </a:solidFill>
              </a:rPr>
              <a:t> і </a:t>
            </a:r>
            <a:r>
              <a:rPr lang="ru-RU" sz="3000" dirty="0" err="1">
                <a:solidFill>
                  <a:schemeClr val="bg1"/>
                </a:solidFill>
              </a:rPr>
              <a:t>парасольки</a:t>
            </a:r>
            <a:r>
              <a:rPr lang="ru-RU" sz="3000" dirty="0">
                <a:solidFill>
                  <a:schemeClr val="bg1"/>
                </a:solidFill>
              </a:rPr>
              <a:t> і </a:t>
            </a:r>
            <a:r>
              <a:rPr lang="ru-RU" sz="3000" dirty="0" err="1">
                <a:solidFill>
                  <a:schemeClr val="bg1"/>
                </a:solidFill>
              </a:rPr>
              <a:t>тінь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від</a:t>
            </a:r>
            <a:r>
              <a:rPr lang="ru-RU" sz="3000" dirty="0">
                <a:solidFill>
                  <a:schemeClr val="bg1"/>
                </a:solidFill>
              </a:rPr>
              <a:t> них </a:t>
            </a:r>
            <a:r>
              <a:rPr lang="ru-RU" sz="3000" dirty="0" err="1">
                <a:solidFill>
                  <a:schemeClr val="bg1"/>
                </a:solidFill>
              </a:rPr>
              <a:t>потрапляє</a:t>
            </a:r>
            <a:r>
              <a:rPr lang="ru-RU" sz="3000" dirty="0">
                <a:solidFill>
                  <a:schemeClr val="bg1"/>
                </a:solidFill>
              </a:rPr>
              <a:t> на землю, яка </a:t>
            </a:r>
            <a:r>
              <a:rPr lang="ru-RU" sz="3000" dirty="0" err="1">
                <a:solidFill>
                  <a:schemeClr val="bg1"/>
                </a:solidFill>
              </a:rPr>
              <a:t>вважається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комунальне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власністю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63" y="452051"/>
            <a:ext cx="9821048" cy="403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10" r="2808" b="13721"/>
          <a:stretch/>
        </p:blipFill>
        <p:spPr>
          <a:xfrm>
            <a:off x="-5594" y="-181347"/>
            <a:ext cx="12197594" cy="7055141"/>
          </a:xfrm>
          <a:prstGeom prst="rect">
            <a:avLst/>
          </a:prstGeom>
        </p:spPr>
      </p:pic>
      <p:pic>
        <p:nvPicPr>
          <p:cNvPr id="6" name="Picture 2" descr="D:\Загрузки Firefox\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538" y="184557"/>
            <a:ext cx="1317147" cy="131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5402" y="6165908"/>
            <a:ext cx="10763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3333FF"/>
                </a:solidFill>
                <a:latin typeface="Calibri Light (Заголовки)"/>
              </a:rPr>
              <a:t>Головне управління Державної податкової служби у Херсонській області, Автономній Республіці Крим та м. Севастополі</a:t>
            </a:r>
            <a:endParaRPr lang="uk-UA" sz="2000" b="1" i="1" dirty="0">
              <a:solidFill>
                <a:srgbClr val="3333FF"/>
              </a:solidFill>
              <a:latin typeface="Calibri Ligh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42210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У Стародавній Греції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/>
          <a:stretch/>
        </p:blipFill>
        <p:spPr bwMode="auto">
          <a:xfrm>
            <a:off x="7040903" y="240790"/>
            <a:ext cx="4943427" cy="370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291" y="351133"/>
            <a:ext cx="652586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У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Стародавній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Греції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представники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знаті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закладаючи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основи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держави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ввели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податки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на доходи в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розмірі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однієї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десятої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або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однієї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двадцятої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частини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доходів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. </a:t>
            </a:r>
          </a:p>
          <a:p>
            <a:pPr algn="ct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 (Заголовки)"/>
            </a:endParaRPr>
          </a:p>
          <a:p>
            <a:pPr algn="ctr"/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Це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дозволяло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концентрувати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й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витрачати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кошти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утримання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найманих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армій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на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зведення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укріплень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навколо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міст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-держав, </a:t>
            </a: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 (Заголовки)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на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будівництво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храмів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водопроводів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доріг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на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влаштування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свят,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роздавання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грошей і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продуктів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біднякам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та на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інші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суспільні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цілі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589" y="4114510"/>
            <a:ext cx="4932741" cy="243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9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Візантія архитект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887">
            <a:off x="8369" y="1421833"/>
            <a:ext cx="5748773" cy="395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08823" y="872524"/>
            <a:ext cx="60218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У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Візантії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існував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21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різновид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прямих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податків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які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потрібно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було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одночасно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вносити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відразу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все.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Головним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податком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був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так званий аннона,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похідне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від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латинського</a:t>
            </a: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слова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annus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(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рік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).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Спочатку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він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означав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річний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дохід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із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землі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з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чого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випливає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що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податок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стягувався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в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натуральній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формі</a:t>
            </a: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а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починаючи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з </a:t>
            </a: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5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століття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,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цей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податок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вносився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 </a:t>
            </a:r>
            <a:r>
              <a:rPr lang="ru-RU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Заголовки)"/>
              </a:rPr>
              <a:t>грошима</a:t>
            </a: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5218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Швеція зам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0" y="1084811"/>
            <a:ext cx="6764209" cy="441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68064" y="168190"/>
            <a:ext cx="50003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Швеції облік податків ведеться, з часів вікінгів.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відомості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податкоплатників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тієї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пори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збереглися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архівах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одного з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найстаріших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королівств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світу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3050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3" y="1329894"/>
            <a:ext cx="4251957" cy="42519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85" y="2793090"/>
            <a:ext cx="6843058" cy="1325563"/>
          </a:xfrm>
        </p:spPr>
        <p:txBody>
          <a:bodyPr>
            <a:noAutofit/>
          </a:bodyPr>
          <a:lstStyle/>
          <a:p>
            <a:pPr algn="ctr"/>
            <a:r>
              <a:rPr lang="uk-UA" sz="1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</a:t>
            </a:r>
            <a:r>
              <a:rPr lang="uk-UA" sz="1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податки?</a:t>
            </a:r>
            <a:endParaRPr lang="uk-UA" sz="1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6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41" y="3838119"/>
            <a:ext cx="3019881" cy="30198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825" y="2358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Податок – це </a:t>
            </a:r>
            <a:endParaRPr lang="uk-UA" sz="1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7461"/>
            <a:ext cx="3664455" cy="3664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55" y="3838119"/>
            <a:ext cx="3054378" cy="305437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1467" y="2019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1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33783" y="1637945"/>
            <a:ext cx="87621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частина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зароблених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грошей, яку повинен </a:t>
            </a:r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сплачувати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до державного бюджету </a:t>
            </a:r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кожен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громадянин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uk-U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09" y="3931341"/>
            <a:ext cx="2961156" cy="29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896">
            <a:off x="973938" y="1524665"/>
            <a:ext cx="3441971" cy="344197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41411" y="2723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платити</a:t>
            </a:r>
          </a:p>
          <a:p>
            <a:pPr algn="ctr"/>
            <a:r>
              <a:rPr lang="uk-UA" sz="1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податки?</a:t>
            </a:r>
            <a:endParaRPr lang="uk-UA" sz="1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8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566" y="2569267"/>
            <a:ext cx="6586267" cy="1325563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Сплативши податки, ми </a:t>
            </a:r>
            <a:r>
              <a:rPr lang="uk-U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створюємо </a:t>
            </a:r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прийнятні умови </a:t>
            </a:r>
            <a:r>
              <a:rPr lang="uk-U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 для свого життя, </a:t>
            </a:r>
            <a:r>
              <a:rPr lang="uk-U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для життя всіх </a:t>
            </a:r>
            <a:r>
              <a:rPr lang="uk-U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громадян нашої </a:t>
            </a:r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7321759" y="41219"/>
            <a:ext cx="4026330" cy="2160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84" y="1910681"/>
            <a:ext cx="1749037" cy="174903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396874" y="-111632"/>
            <a:ext cx="5822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платники</a:t>
            </a:r>
            <a:endParaRPr lang="uk-U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/>
        </p:blipFill>
        <p:spPr>
          <a:xfrm>
            <a:off x="7845909" y="3817870"/>
            <a:ext cx="2898390" cy="3031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173"/>
          <a:stretch/>
        </p:blipFill>
        <p:spPr>
          <a:xfrm rot="10800000">
            <a:off x="7281938" y="3100225"/>
            <a:ext cx="4026330" cy="677435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423684" y="1401084"/>
            <a:ext cx="5822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сплачують кошти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383863" y="3462665"/>
            <a:ext cx="5822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державного 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бюджету країни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9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736</Words>
  <Application>Microsoft Office PowerPoint</Application>
  <PresentationFormat>Широкоэкранный</PresentationFormat>
  <Paragraphs>65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Calibri Light (Заголовки)</vt:lpstr>
      <vt:lpstr>Тема Office</vt:lpstr>
      <vt:lpstr>Податкова освіченість школяра</vt:lpstr>
      <vt:lpstr>З історії податків</vt:lpstr>
      <vt:lpstr>Презентация PowerPoint</vt:lpstr>
      <vt:lpstr>Презентация PowerPoint</vt:lpstr>
      <vt:lpstr>Презентация PowerPoint</vt:lpstr>
      <vt:lpstr>Що таке податки?</vt:lpstr>
      <vt:lpstr>Податок – це </vt:lpstr>
      <vt:lpstr> </vt:lpstr>
      <vt:lpstr>Сплативши податки, ми  створюємо прийнятні умови не лише для свого життя, а й для життя всіх громадян нашої країни</vt:lpstr>
      <vt:lpstr>Від своєчасної сплати податків  залежить життя і здоров’я людей</vt:lpstr>
      <vt:lpstr>Податки – основа фінансового забезпечення</vt:lpstr>
      <vt:lpstr>Від них залежить виплата заробітної плати вчителям, лікарям, поліцейським тощо</vt:lpstr>
      <vt:lpstr>За сплачені податки:  утримується армія,  будують дороги,  надається допомога  при надзвичайних ситуаціях, стихійних лихах  тощо</vt:lpstr>
      <vt:lpstr>Держава зі свого бюджету  оплачує окремі товари і послуги своїм громадянам</vt:lpstr>
      <vt:lpstr>В Україні податки сплачують гривнями</vt:lpstr>
      <vt:lpstr>Оподатковуються: </vt:lpstr>
      <vt:lpstr>Оподатковується заробітна плата ваших батьків. Частину зароблених грошей забирає держава. Що більша зарплата, то більший податок сплачують.</vt:lpstr>
      <vt:lpstr>Податки платите і ви, коли в магазині купуєте печиво, морозиво,  цукерки, воду тощо</vt:lpstr>
      <vt:lpstr>Презентация PowerPoint</vt:lpstr>
      <vt:lpstr>податки</vt:lpstr>
      <vt:lpstr>Презентация PowerPoint</vt:lpstr>
      <vt:lpstr>Сплачуючи податки, ви одержуєте  певні послуги від держави. </vt:lpstr>
      <vt:lpstr>Цікаві податки</vt:lpstr>
      <vt:lpstr>Презентация PowerPoint</vt:lpstr>
      <vt:lpstr>Презентация PowerPoint</vt:lpstr>
      <vt:lpstr>Незвичайні податки існували не лише в минулі часи, вони користуються популярністю, і до сьогодні: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Kobzar</dc:creator>
  <cp:lastModifiedBy>Kobzar</cp:lastModifiedBy>
  <cp:revision>37</cp:revision>
  <dcterms:created xsi:type="dcterms:W3CDTF">2019-09-26T08:10:50Z</dcterms:created>
  <dcterms:modified xsi:type="dcterms:W3CDTF">2019-10-16T09:36:01Z</dcterms:modified>
</cp:coreProperties>
</file>