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75" r:id="rId3"/>
    <p:sldId id="276" r:id="rId4"/>
    <p:sldId id="261" r:id="rId5"/>
    <p:sldId id="262" r:id="rId6"/>
    <p:sldId id="263" r:id="rId7"/>
    <p:sldId id="264" r:id="rId8"/>
    <p:sldId id="265" r:id="rId9"/>
    <p:sldId id="277" r:id="rId10"/>
    <p:sldId id="266" r:id="rId11"/>
    <p:sldId id="278" r:id="rId12"/>
    <p:sldId id="279" r:id="rId13"/>
    <p:sldId id="280" r:id="rId14"/>
    <p:sldId id="28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27D239-E1F7-4632-AD74-158118D64F40}">
          <p14:sldIdLst>
            <p14:sldId id="260"/>
            <p14:sldId id="275"/>
            <p14:sldId id="276"/>
            <p14:sldId id="261"/>
            <p14:sldId id="262"/>
            <p14:sldId id="263"/>
            <p14:sldId id="264"/>
            <p14:sldId id="265"/>
            <p14:sldId id="277"/>
            <p14:sldId id="266"/>
            <p14:sldId id="278"/>
            <p14:sldId id="279"/>
            <p14:sldId id="280"/>
            <p14:sldId id="281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A6A4-AA76-4BCF-B37B-A9BE7645681D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7858D-9E0E-4287-8B75-F3E6690D2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13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899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07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890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75A6-BC14-4B1E-824C-73621F3530C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9884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0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75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70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52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008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04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76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83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C5C6-C7A0-4906-BA0E-F4FF4AAAB9D6}" type="datetimeFigureOut">
              <a:rPr lang="uk-UA" smtClean="0"/>
              <a:t>07.10.2019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26BD-C5AA-459A-A326-944E69D028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86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84" y="2079878"/>
            <a:ext cx="11669027" cy="3353470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йде у відпустку: </a:t>
            </a:r>
            <a:b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херсонські податківці про </a:t>
            </a:r>
            <a:b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підсумки туристичного сезону </a:t>
            </a:r>
            <a:endParaRPr lang="uk-U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860678"/>
            <a:ext cx="1219200" cy="1219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68343" y="6118318"/>
            <a:ext cx="2655311" cy="6636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8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876" y="876271"/>
            <a:ext cx="11972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 станом на 01.10.2019 по області обліковується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247" y="1584157"/>
            <a:ext cx="8697381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27 101 </a:t>
            </a:r>
            <a:endParaRPr lang="en-US" sz="20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платник єдиного податку – </a:t>
            </a:r>
          </a:p>
          <a:p>
            <a:pPr algn="ctr"/>
            <a:r>
              <a:rPr 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фізична особа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8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454" y="891408"/>
            <a:ext cx="8992998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 єдиного податку </a:t>
            </a:r>
            <a:endParaRPr lang="uk-UA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фізичних 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 </a:t>
            </a: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курортних зонах</a:t>
            </a:r>
            <a:endParaRPr lang="uk-U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3413" y="2322465"/>
            <a:ext cx="34451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зросли </a:t>
            </a:r>
            <a:endParaRPr lang="uk-U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454" y="3437735"/>
            <a:ext cx="895309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uk-UA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5,8 млн. грн. </a:t>
            </a:r>
            <a:endParaRPr lang="ru-RU" sz="9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23%</a:t>
            </a:r>
            <a:endParaRPr lang="ru-R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2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91408"/>
            <a:ext cx="1219200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акцизного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податку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плати за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видачу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ліцензій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торгівлю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алкогольними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напоями та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тютюновими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виробами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080" y="1711625"/>
            <a:ext cx="34451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зросли </a:t>
            </a:r>
            <a:endParaRPr lang="uk-U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5397" y="3186065"/>
            <a:ext cx="12504129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3,2 млн. грн. до 6,2 млн. 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грн.,</a:t>
            </a:r>
          </a:p>
          <a:p>
            <a:pPr algn="ctr"/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4,4 рази </a:t>
            </a:r>
            <a:r>
              <a:rPr lang="uk-UA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177 тис. </a:t>
            </a:r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грн. до 950 тис. </a:t>
            </a:r>
            <a:r>
              <a:rPr lang="uk-U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r>
              <a:rPr lang="uk-UA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.), </a:t>
            </a:r>
          </a:p>
          <a:p>
            <a:pPr algn="ctr"/>
            <a:endParaRPr lang="uk-UA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6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7838" y="692149"/>
            <a:ext cx="114423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результатами заходів 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 у </a:t>
            </a:r>
            <a:r>
              <a:rPr lang="uk-U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 трудових відносин 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виявленно</a:t>
            </a:r>
            <a:endParaRPr lang="uk-U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10234"/>
            <a:ext cx="6463501" cy="39549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7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</a:t>
            </a:r>
            <a:r>
              <a:rPr lang="uk-UA" sz="16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400</a:t>
            </a:r>
          </a:p>
          <a:p>
            <a:pPr algn="ctr"/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осіб,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праця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яких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використовувалась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ru-R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без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належного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оформлення</a:t>
            </a:r>
            <a:endParaRPr lang="ru-R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трудових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відносин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сплати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6356755" y="3424794"/>
            <a:ext cx="1067691" cy="185279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7067" y="3742038"/>
            <a:ext cx="20999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</a:t>
            </a:r>
            <a:endParaRPr lang="uk-U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6997" y="2210234"/>
            <a:ext cx="4104009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655</a:t>
            </a:r>
          </a:p>
          <a:p>
            <a:pPr algn="ctr"/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курортних зонах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4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97" y="650959"/>
            <a:ext cx="11211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 вжитих заходів до бюджету щодо </a:t>
            </a:r>
            <a:endParaRPr lang="uk-UA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офіційного </a:t>
            </a:r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працевлаштування до бюджету 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курортних районах області надійшло </a:t>
            </a:r>
            <a:endParaRPr lang="uk-U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3193" y="1685545"/>
            <a:ext cx="1027916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1,3</a:t>
            </a:r>
            <a:endParaRPr lang="en-US" sz="20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млн. грн.</a:t>
            </a:r>
          </a:p>
          <a:p>
            <a:pPr algn="ctr"/>
            <a:r>
              <a:rPr lang="ru-RU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податку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доходи </a:t>
            </a:r>
            <a:r>
              <a:rPr lang="ru-RU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фізичних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5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1220"/>
            <a:ext cx="11711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результатами контролю за готівковими операціями  за період з 15 травня по 30 вересня 2019 року було проведено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8477" y="2451665"/>
            <a:ext cx="6234399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204</a:t>
            </a:r>
            <a:endParaRPr lang="en-US" sz="20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фактичні перевірки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1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5" y="2619252"/>
            <a:ext cx="11265877" cy="1143000"/>
          </a:xfrm>
        </p:spPr>
        <p:txBody>
          <a:bodyPr>
            <a:noAutofit/>
          </a:bodyPr>
          <a:lstStyle/>
          <a:p>
            <a:pPr algn="ctr"/>
            <a:r>
              <a:rPr lang="uk-U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Легалізація підприємницької </a:t>
            </a:r>
            <a: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діяльності охопила сфери:</a:t>
            </a:r>
            <a:endParaRPr lang="uk-UA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9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0" y="-1"/>
            <a:ext cx="5851370" cy="4388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16" y="-1"/>
            <a:ext cx="4679761" cy="6239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5" y="0"/>
            <a:ext cx="2954215" cy="3938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42" y="3624290"/>
            <a:ext cx="3411130" cy="2558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0" y="3015006"/>
            <a:ext cx="2555400" cy="316763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1279" y="5867974"/>
            <a:ext cx="11265877" cy="1143000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надання послуг таксі </a:t>
            </a:r>
            <a:endParaRPr lang="uk-UA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5288"/>
          <a:stretch/>
        </p:blipFill>
        <p:spPr>
          <a:xfrm>
            <a:off x="5331747" y="3015005"/>
            <a:ext cx="2625969" cy="31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0984" y="5854820"/>
            <a:ext cx="112658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вантажних перевезень </a:t>
            </a:r>
            <a:endParaRPr lang="uk-UA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9"/>
          <a:stretch/>
        </p:blipFill>
        <p:spPr>
          <a:xfrm>
            <a:off x="0" y="0"/>
            <a:ext cx="8194431" cy="6028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b="7387"/>
          <a:stretch/>
        </p:blipFill>
        <p:spPr>
          <a:xfrm>
            <a:off x="8100761" y="0"/>
            <a:ext cx="4595330" cy="60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0984" y="5854820"/>
            <a:ext cx="112658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пасажирських перевізників</a:t>
            </a:r>
            <a:endParaRPr lang="uk-UA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1" y="-10180"/>
            <a:ext cx="4478215" cy="613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60" y="-19047"/>
            <a:ext cx="4590140" cy="6126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4" y="-10180"/>
            <a:ext cx="4604601" cy="61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08" y="859624"/>
            <a:ext cx="5440985" cy="393564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405" y="859624"/>
            <a:ext cx="8265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Цьогоріч</a:t>
            </a:r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Херсонщину під час 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туристичного сезону відвідали</a:t>
            </a:r>
            <a:endParaRPr lang="uk-U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3817" y="4068599"/>
            <a:ext cx="4760076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58 </a:t>
            </a:r>
          </a:p>
          <a:p>
            <a:pPr algn="ctr"/>
            <a:r>
              <a:rPr lang="uk-UA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тисяч іноземців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79094" y="5386308"/>
            <a:ext cx="20999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</a:t>
            </a:r>
            <a:endParaRPr lang="uk-U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634" y="1825226"/>
            <a:ext cx="6119501" cy="29700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39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3 920</a:t>
            </a:r>
            <a:endParaRPr lang="en-US" sz="139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тисяч туристів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08139" y="4697209"/>
            <a:ext cx="641841" cy="78716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906558" y="5299111"/>
            <a:ext cx="641841" cy="131739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2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85482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пасажирських перевезень водним транспортом </a:t>
            </a:r>
            <a:endPara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0" y="-37938"/>
            <a:ext cx="4317784" cy="3238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47" y="2901891"/>
            <a:ext cx="4372707" cy="3279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85" y="0"/>
            <a:ext cx="4677508" cy="6236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9" y="-676579"/>
            <a:ext cx="3924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300829" y="5934670"/>
            <a:ext cx="12041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легалізації підприємницької діяльності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30" y="15024"/>
            <a:ext cx="5913194" cy="3091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63" y="3106133"/>
            <a:ext cx="4524845" cy="3020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4" y="0"/>
            <a:ext cx="4425757" cy="3316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 r="666"/>
          <a:stretch/>
        </p:blipFill>
        <p:spPr>
          <a:xfrm>
            <a:off x="-14527" y="3094892"/>
            <a:ext cx="4434127" cy="3048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52" y="0"/>
            <a:ext cx="3380376" cy="61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39" y="3089267"/>
            <a:ext cx="2983650" cy="30613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300829" y="5934670"/>
            <a:ext cx="12041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легалізації підприємницької діяльності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82" b="-203"/>
          <a:stretch/>
        </p:blipFill>
        <p:spPr>
          <a:xfrm flipH="1">
            <a:off x="-164124" y="-68456"/>
            <a:ext cx="3004969" cy="3268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8027" y="3172794"/>
            <a:ext cx="4198323" cy="2940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5536" y="-51648"/>
            <a:ext cx="3535948" cy="3232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1069" y="2478654"/>
            <a:ext cx="3559451" cy="3647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-17493"/>
            <a:ext cx="3559451" cy="3160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b="227"/>
          <a:stretch/>
        </p:blipFill>
        <p:spPr>
          <a:xfrm flipH="1">
            <a:off x="9455213" y="3160298"/>
            <a:ext cx="2748510" cy="2959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5213" y="-48348"/>
            <a:ext cx="2736787" cy="32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503" y="5794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Туристичний збір не сплачують: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82595" y="1722438"/>
            <a:ext cx="10865708" cy="4392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 проживають (у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умовах договорів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найму);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які прибули у відрядження;</a:t>
            </a: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інваліди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діти-інваліди та особи, що супроводжують інвалідів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 або дітей-інвалідів (не більше одного супроводжуючого);</a:t>
            </a: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ветерани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війни;</a:t>
            </a: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ліквідації наслідків аварії на Чорнобильській АЕС;</a:t>
            </a: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які прибули за путівками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лікування, оздоровлення,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реабілітацію;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віком до 18 років;</a:t>
            </a:r>
          </a:p>
          <a:p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дитячі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лікувально-профілактичні, фізкультурно-оздоровчі та санаторно-курортні заклади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(Ст. 268.2.2. 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ПКУ)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451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24" y="849068"/>
            <a:ext cx="10972800" cy="12652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Суми надходжень туристичного </a:t>
            </a:r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збору за 9 місяців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8708" y="2284287"/>
            <a:ext cx="4572001" cy="28018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6, 1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мільйони гривень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2677" y="2284287"/>
            <a:ext cx="4665784" cy="28018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2,6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мільйони гривень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14646" y="5134209"/>
            <a:ext cx="641841" cy="78716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8612062" y="5134210"/>
            <a:ext cx="665287" cy="78716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501" y="5773280"/>
            <a:ext cx="4764133" cy="1084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рік</a:t>
            </a:r>
            <a:endParaRPr lang="uk-U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62640" y="5773280"/>
            <a:ext cx="4764133" cy="1084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рік</a:t>
            </a:r>
            <a:endParaRPr lang="uk-UA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44572"/>
              </p:ext>
            </p:extLst>
          </p:nvPr>
        </p:nvGraphicFramePr>
        <p:xfrm>
          <a:off x="369274" y="1406769"/>
          <a:ext cx="10990703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180"/>
                <a:gridCol w="2537254"/>
                <a:gridCol w="2512541"/>
                <a:gridCol w="2553728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Район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Надходження</a:t>
                      </a:r>
                      <a:r>
                        <a:rPr lang="uk-UA" sz="2000" baseline="0" dirty="0" smtClean="0"/>
                        <a:t> за </a:t>
                      </a:r>
                    </a:p>
                    <a:p>
                      <a:pPr algn="ctr"/>
                      <a:r>
                        <a:rPr lang="uk-UA" sz="2000" baseline="0" dirty="0" smtClean="0"/>
                        <a:t>9 місяців </a:t>
                      </a:r>
                      <a:endParaRPr lang="uk-UA" sz="2000" baseline="0" dirty="0" smtClean="0"/>
                    </a:p>
                    <a:p>
                      <a:pPr algn="ctr"/>
                      <a:r>
                        <a:rPr lang="uk-UA" sz="2000" baseline="0" dirty="0" smtClean="0"/>
                        <a:t>2018 </a:t>
                      </a:r>
                      <a:r>
                        <a:rPr lang="uk-UA" sz="2000" baseline="0" dirty="0" smtClean="0"/>
                        <a:t>року,</a:t>
                      </a:r>
                    </a:p>
                    <a:p>
                      <a:pPr algn="ctr"/>
                      <a:r>
                        <a:rPr lang="uk-UA" sz="2000" baseline="0" dirty="0" smtClean="0"/>
                        <a:t>тис. грн.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Надходження</a:t>
                      </a:r>
                      <a:r>
                        <a:rPr lang="uk-UA" sz="2000" baseline="0" dirty="0" smtClean="0"/>
                        <a:t> за </a:t>
                      </a:r>
                    </a:p>
                    <a:p>
                      <a:pPr algn="ctr"/>
                      <a:r>
                        <a:rPr lang="uk-UA" sz="2000" baseline="0" dirty="0" smtClean="0"/>
                        <a:t>9 місяців </a:t>
                      </a:r>
                      <a:endParaRPr lang="uk-UA" sz="2000" baseline="0" dirty="0" smtClean="0"/>
                    </a:p>
                    <a:p>
                      <a:pPr algn="ctr"/>
                      <a:r>
                        <a:rPr lang="uk-UA" sz="2000" baseline="0" dirty="0" smtClean="0"/>
                        <a:t>2019 </a:t>
                      </a:r>
                      <a:r>
                        <a:rPr lang="uk-UA" sz="2000" baseline="0" dirty="0" smtClean="0"/>
                        <a:t>року,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/>
                        <a:t>тис. грн.</a:t>
                      </a:r>
                      <a:endParaRPr lang="uk-U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Зростання,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тис. грн.</a:t>
                      </a:r>
                      <a:endParaRPr lang="uk-UA" sz="2800" dirty="0" smtClean="0"/>
                    </a:p>
                  </a:txBody>
                  <a:tcPr/>
                </a:tc>
              </a:tr>
              <a:tr h="619563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Херсон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185,6</a:t>
                      </a:r>
                      <a:endParaRPr lang="uk-U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497,2</a:t>
                      </a:r>
                      <a:endParaRPr lang="uk-U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+311,6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563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Генічеський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1149,7</a:t>
                      </a:r>
                      <a:endParaRPr lang="uk-U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2095,0</a:t>
                      </a:r>
                      <a:endParaRPr lang="uk-U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+945,3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563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err="1" smtClean="0"/>
                        <a:t>Голопристанський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830,8</a:t>
                      </a:r>
                      <a:endParaRPr lang="uk-U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2073,9</a:t>
                      </a:r>
                      <a:endParaRPr lang="uk-U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+1243,9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563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err="1" smtClean="0"/>
                        <a:t>Каланчацький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68,7</a:t>
                      </a:r>
                      <a:endParaRPr lang="uk-U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391,3</a:t>
                      </a:r>
                      <a:endParaRPr lang="uk-U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+322,6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563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err="1" smtClean="0"/>
                        <a:t>Скадовський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243,6</a:t>
                      </a:r>
                      <a:endParaRPr lang="uk-U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823,4</a:t>
                      </a:r>
                      <a:endParaRPr lang="uk-U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+579,8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9563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Інші райони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86,0</a:t>
                      </a:r>
                      <a:endParaRPr lang="uk-UA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203,1</a:t>
                      </a:r>
                      <a:endParaRPr lang="uk-U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+117,1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4029" y="708391"/>
            <a:ext cx="9929445" cy="5928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</a:t>
            </a:r>
            <a:r>
              <a:rPr lang="uk-U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надходжень туристичного </a:t>
            </a:r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збору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9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799" y="720115"/>
            <a:ext cx="11558953" cy="7101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Лідери зі сплати  туристичного збору</a:t>
            </a:r>
            <a:endParaRPr lang="uk-UA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81831"/>
              </p:ext>
            </p:extLst>
          </p:nvPr>
        </p:nvGraphicFramePr>
        <p:xfrm>
          <a:off x="269628" y="1547447"/>
          <a:ext cx="11488618" cy="509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593"/>
                <a:gridCol w="2880610"/>
                <a:gridCol w="2836984"/>
                <a:gridCol w="2098431"/>
              </a:tblGrid>
              <a:tr h="2169754">
                <a:tc>
                  <a:txBody>
                    <a:bodyPr/>
                    <a:lstStyle/>
                    <a:p>
                      <a:pPr algn="ctr"/>
                      <a:endParaRPr lang="uk-UA" sz="2800" dirty="0" smtClean="0"/>
                    </a:p>
                    <a:p>
                      <a:pPr algn="ctr"/>
                      <a:r>
                        <a:rPr lang="uk-UA" sz="4000" dirty="0" smtClean="0"/>
                        <a:t>Населений</a:t>
                      </a:r>
                      <a:r>
                        <a:rPr lang="uk-UA" sz="4000" baseline="0" dirty="0" smtClean="0"/>
                        <a:t> пункт</a:t>
                      </a:r>
                      <a:endParaRPr lang="uk-UA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Надходження</a:t>
                      </a:r>
                      <a:r>
                        <a:rPr lang="uk-UA" sz="2800" baseline="0" dirty="0" smtClean="0"/>
                        <a:t> за </a:t>
                      </a:r>
                    </a:p>
                    <a:p>
                      <a:pPr algn="ctr"/>
                      <a:r>
                        <a:rPr lang="uk-UA" sz="2800" baseline="0" dirty="0" smtClean="0"/>
                        <a:t>9 місяців </a:t>
                      </a:r>
                    </a:p>
                    <a:p>
                      <a:pPr algn="ctr"/>
                      <a:r>
                        <a:rPr lang="uk-UA" sz="2800" baseline="0" dirty="0" smtClean="0"/>
                        <a:t>2018 року,</a:t>
                      </a:r>
                    </a:p>
                    <a:p>
                      <a:pPr algn="ctr"/>
                      <a:r>
                        <a:rPr lang="uk-UA" sz="2800" baseline="0" dirty="0" smtClean="0"/>
                        <a:t>тис. грн.</a:t>
                      </a:r>
                      <a:endParaRPr lang="uk-UA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Надходження</a:t>
                      </a:r>
                      <a:r>
                        <a:rPr lang="uk-UA" sz="2800" baseline="0" dirty="0" smtClean="0"/>
                        <a:t> за </a:t>
                      </a:r>
                    </a:p>
                    <a:p>
                      <a:pPr algn="ctr"/>
                      <a:r>
                        <a:rPr lang="uk-UA" sz="2800" baseline="0" dirty="0" smtClean="0"/>
                        <a:t>9 місяців </a:t>
                      </a:r>
                    </a:p>
                    <a:p>
                      <a:pPr algn="ctr"/>
                      <a:r>
                        <a:rPr lang="uk-UA" sz="2800" baseline="0" dirty="0" smtClean="0"/>
                        <a:t>2019 року,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aseline="0" dirty="0" smtClean="0"/>
                        <a:t>тис. грн.</a:t>
                      </a:r>
                      <a:endParaRPr lang="uk-UA" sz="2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dirty="0" smtClean="0"/>
                        <a:t>Темп</a:t>
                      </a:r>
                      <a:r>
                        <a:rPr lang="uk-UA" sz="4000" baseline="0" dirty="0" smtClean="0"/>
                        <a:t> росту, %</a:t>
                      </a:r>
                      <a:endParaRPr lang="uk-UA" sz="4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176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/>
                        <a:t>Щасливцево</a:t>
                      </a:r>
                      <a:endParaRPr lang="uk-UA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977,2</a:t>
                      </a:r>
                      <a:endParaRPr lang="uk-UA" sz="3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tx1"/>
                          </a:solidFill>
                        </a:rPr>
                        <a:t>1824,1</a:t>
                      </a:r>
                      <a:endParaRPr lang="uk-U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187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72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/>
                        <a:t>Новофедорівка</a:t>
                      </a:r>
                      <a:endParaRPr lang="uk-UA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766,0</a:t>
                      </a:r>
                      <a:endParaRPr lang="uk-UA" sz="3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tx1"/>
                          </a:solidFill>
                        </a:rPr>
                        <a:t>1479,1</a:t>
                      </a:r>
                      <a:endParaRPr lang="uk-U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193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72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Лазурне</a:t>
                      </a:r>
                      <a:endParaRPr lang="uk-UA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92,9</a:t>
                      </a:r>
                      <a:endParaRPr lang="uk-UA" sz="3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tx1"/>
                          </a:solidFill>
                        </a:rPr>
                        <a:t>584,4</a:t>
                      </a:r>
                      <a:endParaRPr lang="uk-U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629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72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/>
                        <a:t>Круглоозерка</a:t>
                      </a:r>
                      <a:endParaRPr lang="uk-UA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61,8</a:t>
                      </a:r>
                      <a:endParaRPr lang="uk-UA" sz="3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tx1"/>
                          </a:solidFill>
                        </a:rPr>
                        <a:t>594,1</a:t>
                      </a:r>
                      <a:endParaRPr lang="uk-UA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961</a:t>
                      </a:r>
                      <a:endParaRPr lang="uk-UA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6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2879794" y="1910297"/>
            <a:ext cx="967260" cy="13956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8020363" y="1935767"/>
            <a:ext cx="986780" cy="139561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0542"/>
            <a:ext cx="12192000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 </a:t>
            </a:r>
            <a:r>
              <a:rPr lang="uk-U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середньомісячних надходжень </a:t>
            </a:r>
            <a:endParaRPr lang="uk-U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4909" y="3512708"/>
            <a:ext cx="4617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тимчасового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розміщення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76226" y="3481454"/>
            <a:ext cx="2092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805" y="4995122"/>
            <a:ext cx="609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2,4 млн. грн.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71939" y="4977957"/>
            <a:ext cx="6091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млн. грн.</a:t>
            </a:r>
          </a:p>
        </p:txBody>
      </p:sp>
    </p:spTree>
    <p:extLst>
      <p:ext uri="{BB962C8B-B14F-4D97-AF65-F5344CB8AC3E}">
        <p14:creationId xmlns:p14="http://schemas.microsoft.com/office/powerpoint/2010/main" val="36519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4631" y="559749"/>
            <a:ext cx="10496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початку року на податковому обліку зареєстровано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1486" y="1791447"/>
            <a:ext cx="7922362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5 048 </a:t>
            </a:r>
            <a:endParaRPr lang="en-US" sz="20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новостворених </a:t>
            </a:r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фізичних </a:t>
            </a:r>
            <a:endParaRPr lang="en-US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осіб-підприємців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6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4508"/>
            <a:ext cx="4349578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роздрібної </a:t>
            </a:r>
          </a:p>
          <a:p>
            <a:pPr algn="ctr"/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993" y="2282618"/>
            <a:ext cx="3935693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+ 1968 </a:t>
            </a:r>
            <a:endParaRPr lang="uk-UA" sz="8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фізичних осіб-підприємців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047" y="4521779"/>
            <a:ext cx="408958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+ 541 </a:t>
            </a:r>
            <a:endParaRPr lang="uk-UA" sz="9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– курортна зона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52208" y="3896497"/>
            <a:ext cx="967260" cy="90419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8254315" y="1074507"/>
            <a:ext cx="3937686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відпочинку та розваг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0628" y="1199792"/>
            <a:ext cx="4116399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тимчасового розміщення відпочиваючих та харчування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90974" y="2517426"/>
            <a:ext cx="3935693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+ 527 </a:t>
            </a:r>
            <a:endParaRPr lang="uk-UA" sz="8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фізичних осіб-підприємців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952134" y="4210197"/>
            <a:ext cx="967260" cy="7847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4349578" y="4731844"/>
            <a:ext cx="408958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 </a:t>
            </a:r>
          </a:p>
          <a:p>
            <a:pPr algn="ctr"/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– курортна зона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50899" y="3071320"/>
            <a:ext cx="28280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</a:t>
            </a:r>
          </a:p>
          <a:p>
            <a:pPr algn="ctr"/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ФОП – </a:t>
            </a:r>
          </a:p>
          <a:p>
            <a:pPr algn="ctr"/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курортна зона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9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478</Words>
  <Application>Microsoft Office PowerPoint</Application>
  <PresentationFormat>Широкоэкранный</PresentationFormat>
  <Paragraphs>156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Море йде у відпустку:  херсонські податківці про  підсумки туристичного сезону </vt:lpstr>
      <vt:lpstr>Презентация PowerPoint</vt:lpstr>
      <vt:lpstr>Туристичний збір не сплачують:</vt:lpstr>
      <vt:lpstr>Суми надходжень туристичного  збору за 9 місяців</vt:lpstr>
      <vt:lpstr>Стан надходжень туристичного збору</vt:lpstr>
      <vt:lpstr>Лідери зі сплати  туристичного збору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Легалізація підприємницької  діяльності охопила сфери:</vt:lpstr>
      <vt:lpstr>надання послуг таксі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Kobzar</dc:creator>
  <cp:lastModifiedBy>Kobzar</cp:lastModifiedBy>
  <cp:revision>32</cp:revision>
  <dcterms:created xsi:type="dcterms:W3CDTF">2019-10-07T06:37:27Z</dcterms:created>
  <dcterms:modified xsi:type="dcterms:W3CDTF">2019-10-07T13:19:52Z</dcterms:modified>
</cp:coreProperties>
</file>