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D47E-2F39-4314-A5D0-12BFF5F97F33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F5E6A-F1F6-4AD7-8FDD-BE02ABA379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22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F5E6A-F1F6-4AD7-8FDD-BE02ABA37960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0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59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984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3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71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860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676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733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75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06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217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17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4E15-6442-4EFD-B754-7DAB39945C27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B0F6-52C7-484A-AF19-32B317AF46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21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903" y="1732050"/>
            <a:ext cx="4495496" cy="4495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1296" y="2040556"/>
            <a:ext cx="10315074" cy="1405288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ЗАКОНОДАВСТВО</a:t>
            </a:r>
            <a:endParaRPr lang="uk-UA" sz="9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028" y="3804167"/>
            <a:ext cx="11585609" cy="2124996"/>
          </a:xfrm>
        </p:spPr>
        <p:txBody>
          <a:bodyPr>
            <a:noAutofit/>
          </a:bodyPr>
          <a:lstStyle/>
          <a:p>
            <a:r>
              <a:rPr lang="uk-UA" sz="4800" i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н</a:t>
            </a:r>
            <a:r>
              <a:rPr lang="uk-UA" sz="4800" i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овації</a:t>
            </a:r>
            <a:r>
              <a:rPr lang="en-US" sz="4800" i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uk-UA" sz="4800" i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у </a:t>
            </a:r>
            <a:r>
              <a:rPr lang="uk-UA" sz="4800" i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сфері </a:t>
            </a:r>
            <a:r>
              <a:rPr lang="uk-UA" sz="4800" i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застосування </a:t>
            </a:r>
            <a:r>
              <a:rPr lang="uk-UA" sz="4800" b="1" i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Реєстраторів розрахункових операцій</a:t>
            </a:r>
            <a:endParaRPr lang="uk-UA" sz="4800" b="1" i="1" dirty="0">
              <a:solidFill>
                <a:schemeClr val="bg1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77147" y="1690688"/>
            <a:ext cx="8437706" cy="15667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ДЯКУЄМО ЗА УВАГУ</a:t>
            </a:r>
            <a:endParaRPr lang="uk-UA" sz="12000" b="1" u="sng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339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4893" y="1386037"/>
            <a:ext cx="5178390" cy="5009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1056755" y="2736850"/>
            <a:ext cx="41429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 </a:t>
            </a:r>
            <a:r>
              <a:rPr lang="ru-RU" sz="7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квітня</a:t>
            </a:r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2020 року</a:t>
            </a:r>
            <a:endParaRPr lang="ru-RU" sz="7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15789" y="2264126"/>
            <a:ext cx="5404584" cy="2124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4800" b="1" i="1" dirty="0">
              <a:solidFill>
                <a:schemeClr val="bg1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823283" y="2004243"/>
            <a:ext cx="6094397" cy="360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Замість</a:t>
            </a:r>
            <a:r>
              <a:rPr lang="uk-UA" sz="4800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uk-U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традиційних РРО</a:t>
            </a:r>
          </a:p>
          <a:p>
            <a:pPr marL="0" indent="0" algn="ctr">
              <a:buNone/>
            </a:pPr>
            <a:r>
              <a:rPr lang="uk-UA" sz="4800" b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с</a:t>
            </a:r>
            <a:r>
              <a:rPr lang="uk-UA" sz="4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тане можливим використання </a:t>
            </a:r>
          </a:p>
          <a:p>
            <a:pPr marL="0" indent="0" algn="ctr">
              <a:buNone/>
            </a:pPr>
            <a:r>
              <a:rPr lang="uk-UA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</a:t>
            </a:r>
            <a:r>
              <a:rPr lang="uk-U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рограмних РРО</a:t>
            </a:r>
            <a:endParaRPr lang="uk-UA" sz="48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679933" y="1260908"/>
            <a:ext cx="5178390" cy="50099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091795" y="2611721"/>
            <a:ext cx="41429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 </a:t>
            </a:r>
            <a:r>
              <a:rPr lang="ru-RU" sz="7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жовтня</a:t>
            </a:r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2020 року</a:t>
            </a:r>
            <a:endParaRPr lang="ru-RU" sz="7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5654" y="2341127"/>
            <a:ext cx="6094397" cy="360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Використання РРО </a:t>
            </a:r>
            <a:r>
              <a:rPr lang="uk-UA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стане обов’язковим </a:t>
            </a:r>
            <a:r>
              <a:rPr lang="uk-UA" sz="40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для фізичних осіб – платників єдиного податку </a:t>
            </a:r>
            <a:r>
              <a:rPr lang="uk-UA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ризикових сфер діяльності</a:t>
            </a:r>
            <a:endParaRPr lang="uk-UA" sz="40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4893" y="1386037"/>
            <a:ext cx="5178390" cy="5009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1056755" y="2736850"/>
            <a:ext cx="41429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 </a:t>
            </a:r>
            <a:r>
              <a:rPr lang="ru-RU" sz="7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січня</a:t>
            </a:r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7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2021 року</a:t>
            </a:r>
            <a:endParaRPr lang="ru-RU" sz="7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823283" y="2318375"/>
            <a:ext cx="6094397" cy="3145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Використання РРО </a:t>
            </a:r>
            <a:r>
              <a:rPr lang="uk-U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буде обов’язковим </a:t>
            </a:r>
            <a:r>
              <a:rPr lang="uk-UA" sz="44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для фізичних осіб </a:t>
            </a:r>
            <a:r>
              <a:rPr lang="uk-U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незалежно від видів діяльності</a:t>
            </a:r>
            <a:endParaRPr lang="uk-UA" sz="44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2940" y="1226749"/>
            <a:ext cx="101334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Витрати</a:t>
            </a:r>
            <a:r>
              <a:rPr lang="ru-RU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на </a:t>
            </a:r>
            <a:r>
              <a:rPr lang="ru-RU" sz="66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придбання</a:t>
            </a:r>
            <a:r>
              <a:rPr lang="ru-RU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РРО</a:t>
            </a:r>
            <a:endParaRPr lang="ru-RU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2692" y="2654687"/>
            <a:ext cx="3603871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Класичний</a:t>
            </a:r>
            <a:r>
              <a:rPr lang="ru-RU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РРО</a:t>
            </a:r>
            <a:endParaRPr lang="ru-RU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7067" y="2654687"/>
            <a:ext cx="2182136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E-Receipt</a:t>
            </a:r>
            <a:endParaRPr lang="ru-RU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9346" y="3612227"/>
            <a:ext cx="553030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Tx/>
              <a:buChar char="-"/>
            </a:pPr>
            <a:r>
              <a:rPr lang="uk-UA" sz="3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Вартість від </a:t>
            </a:r>
          </a:p>
          <a:p>
            <a:pPr algn="ctr"/>
            <a:r>
              <a:rPr lang="uk-UA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uk-UA" sz="3600" b="1" cap="none" spc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,5 </a:t>
            </a:r>
            <a:r>
              <a:rPr lang="uk-UA" sz="3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тисяч гривень</a:t>
            </a:r>
            <a:r>
              <a:rPr lang="uk-UA" sz="3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;</a:t>
            </a:r>
          </a:p>
          <a:p>
            <a:pPr marL="685800" indent="-685800" algn="ctr">
              <a:buFontTx/>
              <a:buChar char="-"/>
            </a:pP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Термін </a:t>
            </a:r>
            <a:r>
              <a:rPr lang="uk-UA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використанння</a:t>
            </a: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 років</a:t>
            </a: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ru-RU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62299" y="3622866"/>
            <a:ext cx="501691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Tx/>
              <a:buChar char="-"/>
            </a:pPr>
            <a:r>
              <a:rPr lang="uk-UA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оnline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реєстрація </a:t>
            </a: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пристроїв;</a:t>
            </a:r>
            <a:endParaRPr lang="uk-UA" sz="36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685800" indent="-685800" algn="ctr">
              <a:buFontTx/>
              <a:buChar char="-"/>
            </a:pP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Не потребує </a:t>
            </a:r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абонентської плати. </a:t>
            </a:r>
            <a:endParaRPr lang="ru-RU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1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713" y="1326752"/>
            <a:ext cx="2292636" cy="2080591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227087" y="1480756"/>
            <a:ext cx="6736394" cy="15667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КЕШБЕК</a:t>
            </a:r>
            <a:endParaRPr lang="uk-UA" sz="12000" b="1" u="sng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523" y="3407343"/>
            <a:ext cx="112940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Передбачає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 що споживач, який здійснив покупку та отримав чек, має можливість його перевірити. </a:t>
            </a:r>
            <a:endParaRPr lang="uk-UA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Якщо 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чек 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не </a:t>
            </a:r>
            <a:r>
              <a:rPr lang="uk-UA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фіскалізований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— є можливість 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подати скаргу та повернути повну вартість</a:t>
            </a:r>
            <a:r>
              <a:rPr lang="uk-U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придбаних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22083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0258" y="2597288"/>
            <a:ext cx="11810197" cy="1522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8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ВІДПОВІДАЛЬНІСТЬ</a:t>
            </a:r>
            <a:endParaRPr lang="uk-UA" sz="8800" b="1" u="sng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383" y="1315537"/>
            <a:ext cx="11771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до 1 жовтня 2020 року  </a:t>
            </a:r>
            <a:r>
              <a:rPr lang="uk-UA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застосовуються штрафні (фінансові) санкції у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розмірі:</a:t>
            </a:r>
            <a:endParaRPr lang="uk-U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449" y="3828956"/>
            <a:ext cx="11569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10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% вартості товару</a:t>
            </a:r>
            <a:r>
              <a:rPr lang="uk-UA" sz="2800" b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, проданого з порушеннями </a:t>
            </a:r>
            <a:r>
              <a:rPr lang="uk-UA" sz="2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– </a:t>
            </a:r>
          </a:p>
          <a:p>
            <a:pPr marL="457200" indent="-457200" algn="ctr">
              <a:buFontTx/>
              <a:buChar char="-"/>
            </a:pPr>
            <a:r>
              <a:rPr lang="uk-UA" sz="2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 </a:t>
            </a:r>
            <a:r>
              <a:rPr lang="uk-UA" sz="2800" b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порушення, 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вчинене </a:t>
            </a: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вперше;</a:t>
            </a:r>
            <a:endParaRPr lang="uk-UA" sz="28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383" y="5142046"/>
            <a:ext cx="11569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50% вартості товару</a:t>
            </a:r>
            <a:r>
              <a:rPr lang="uk-UA" sz="2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, </a:t>
            </a:r>
            <a:r>
              <a:rPr lang="uk-UA" sz="2800" b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проданого з порушеннями </a:t>
            </a:r>
            <a:r>
              <a:rPr lang="uk-UA" sz="2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– </a:t>
            </a:r>
          </a:p>
          <a:p>
            <a:pPr algn="ctr"/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 кожне наступне порушення.</a:t>
            </a:r>
            <a:endParaRPr lang="uk-UA" sz="28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284268" y="2723476"/>
            <a:ext cx="1010653" cy="89787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7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5454" y="1261530"/>
            <a:ext cx="7394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Після перехідного періоду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797613" y="2121544"/>
            <a:ext cx="1010653" cy="89787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0" y="3348600"/>
            <a:ext cx="11887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100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% вартості товару, </a:t>
            </a:r>
            <a:r>
              <a:rPr lang="uk-UA" sz="2800" b="1" dirty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проданого з порушеннями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endParaRPr lang="uk-UA" sz="2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/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 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 перше порушення</a:t>
            </a: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;</a:t>
            </a:r>
          </a:p>
          <a:p>
            <a:pPr algn="ctr"/>
            <a:endParaRPr lang="uk-UA" sz="28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457200" indent="-457200" algn="ctr">
              <a:buFontTx/>
              <a:buChar char="-"/>
            </a:pPr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150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% вартості товару, </a:t>
            </a:r>
            <a:r>
              <a:rPr lang="uk-UA" sz="2800" b="1" dirty="0" smtClean="0">
                <a:solidFill>
                  <a:schemeClr val="bg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проданого з порушеннями </a:t>
            </a:r>
          </a:p>
          <a:p>
            <a:pPr algn="ctr"/>
            <a:r>
              <a:rPr lang="uk-U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 </a:t>
            </a:r>
            <a:r>
              <a:rPr lang="uk-UA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за кожне наступне порушення.</a:t>
            </a:r>
          </a:p>
        </p:txBody>
      </p:sp>
    </p:spTree>
    <p:extLst>
      <p:ext uri="{BB962C8B-B14F-4D97-AF65-F5344CB8AC3E}">
        <p14:creationId xmlns:p14="http://schemas.microsoft.com/office/powerpoint/2010/main" val="25703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193</Words>
  <Application>Microsoft Office PowerPoint</Application>
  <PresentationFormat>Широкоэкранный</PresentationFormat>
  <Paragraphs>38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Тема Office</vt:lpstr>
      <vt:lpstr>ЗАКОНОДАВСТВО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ЗАКОНОДАВСТВО</dc:title>
  <dc:creator>Kobzar</dc:creator>
  <cp:lastModifiedBy>Kobzar</cp:lastModifiedBy>
  <cp:revision>9</cp:revision>
  <dcterms:created xsi:type="dcterms:W3CDTF">2019-11-27T12:13:24Z</dcterms:created>
  <dcterms:modified xsi:type="dcterms:W3CDTF">2019-11-27T14:16:16Z</dcterms:modified>
</cp:coreProperties>
</file>