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7" r:id="rId3"/>
    <p:sldId id="329" r:id="rId4"/>
    <p:sldId id="330" r:id="rId5"/>
    <p:sldId id="310" r:id="rId6"/>
    <p:sldId id="309" r:id="rId7"/>
    <p:sldId id="328" r:id="rId8"/>
    <p:sldId id="327" r:id="rId9"/>
    <p:sldId id="326" r:id="rId10"/>
    <p:sldId id="331" r:id="rId11"/>
  </p:sldIdLst>
  <p:sldSz cx="9906000" cy="6858000" type="A4"/>
  <p:notesSz cx="9926638" cy="67976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C8B"/>
    <a:srgbClr val="386294"/>
    <a:srgbClr val="3C689E"/>
    <a:srgbClr val="001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9466" autoAdjust="0"/>
  </p:normalViewPr>
  <p:slideViewPr>
    <p:cSldViewPr>
      <p:cViewPr>
        <p:scale>
          <a:sx n="100" d="100"/>
          <a:sy n="100" d="100"/>
        </p:scale>
        <p:origin x="-1998" y="-4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AD53F-A58D-4DED-8BE2-72829D40252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E7E21-9F58-40F9-97B7-6064908C7728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116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306763" y="849313"/>
            <a:ext cx="3313112" cy="2293937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9FF07-FDA8-40BD-98C5-8CA1CF00CA8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171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306763" y="849313"/>
            <a:ext cx="3313112" cy="2293937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9FF07-FDA8-40BD-98C5-8CA1CF00CA8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419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306763" y="849313"/>
            <a:ext cx="3313112" cy="2293937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9FF07-FDA8-40BD-98C5-8CA1CF00CA8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171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306763" y="849313"/>
            <a:ext cx="3313112" cy="2293937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9FF07-FDA8-40BD-98C5-8CA1CF00CA89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17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534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747"/>
            <a:ext cx="2414588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8" y="274747"/>
            <a:ext cx="7078663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531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65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430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70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6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77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264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230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623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1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9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58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780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2276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744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744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6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70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1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4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41B68-0E36-4040-ACFD-40538749AB91}" type="datetimeFigureOut">
              <a:rPr lang="uk-UA" smtClean="0"/>
              <a:pPr/>
              <a:t>17.11.2020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4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4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146ED-CE3B-4409-B081-4F2291BA6D3D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456"/>
            <a:ext cx="23114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39"/>
            <a:fld id="{66939583-E587-4ECC-B5AD-E803A5129541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 defTabSz="914239"/>
              <a:t>17.11.2020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456"/>
            <a:ext cx="31369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39"/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456"/>
            <a:ext cx="23114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39"/>
            <a:fld id="{6180E392-8925-4ACC-A7E5-9DE66AB73A53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defTabSz="914239"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1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23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632520" y="778188"/>
            <a:ext cx="7272808" cy="2956807"/>
          </a:xfrm>
          <a:prstGeom prst="rect">
            <a:avLst/>
          </a:prstGeom>
        </p:spPr>
        <p:txBody>
          <a:bodyPr lIns="80107" tIns="40053" rIns="80107" bIns="40053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ВПРОВАДЖЕННЯ </a:t>
            </a:r>
          </a:p>
          <a:p>
            <a:pPr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ПОЛОЖЕНЬ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ЗАКОНІВ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/>
            </a:r>
            <a:b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№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128 та №129 </a:t>
            </a:r>
            <a:endParaRPr lang="uk-UA" sz="4800" b="1" dirty="0">
              <a:solidFill>
                <a:schemeClr val="accent1">
                  <a:lumMod val="50000"/>
                </a:schemeClr>
              </a:solidFill>
              <a:latin typeface="Open Sans Bold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94511" y="6316490"/>
            <a:ext cx="1189667" cy="276797"/>
          </a:xfrm>
          <a:prstGeom prst="rect">
            <a:avLst/>
          </a:prstGeom>
        </p:spPr>
        <p:txBody>
          <a:bodyPr wrap="none" lIns="68381" tIns="34190" rIns="68381" bIns="34190">
            <a:spAutoFit/>
          </a:bodyPr>
          <a:lstStyle/>
          <a:p>
            <a:pPr algn="ctr" defTabSz="914239" eaLnBrk="0" hangingPunct="0">
              <a:lnSpc>
                <a:spcPct val="90000"/>
              </a:lnSpc>
              <a:defRPr/>
            </a:pPr>
            <a:r>
              <a:rPr lang="uk-UA" sz="1500" b="1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Київ – 2020</a:t>
            </a:r>
          </a:p>
        </p:txBody>
      </p:sp>
      <p:pic>
        <p:nvPicPr>
          <p:cNvPr id="13" name="Picture 6" descr="F:\4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5378272" y="3444048"/>
            <a:ext cx="4006137" cy="2669671"/>
          </a:xfrm>
          <a:prstGeom prst="rect">
            <a:avLst/>
          </a:prstGeom>
          <a:noFill/>
        </p:spPr>
      </p:pic>
      <p:grpSp>
        <p:nvGrpSpPr>
          <p:cNvPr id="12" name="Группа 8"/>
          <p:cNvGrpSpPr/>
          <p:nvPr/>
        </p:nvGrpSpPr>
        <p:grpSpPr>
          <a:xfrm>
            <a:off x="7483089" y="188640"/>
            <a:ext cx="2294447" cy="678942"/>
            <a:chOff x="6444208" y="332656"/>
            <a:chExt cx="2304256" cy="738664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461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1899122" y="226863"/>
            <a:ext cx="5833253" cy="764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239"/>
            <a:r>
              <a:rPr lang="uk-UA" altLang="ru-RU" sz="3000" b="1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ДПС ЗАБЕЗПЕЧЕНО</a:t>
            </a:r>
          </a:p>
        </p:txBody>
      </p:sp>
      <p:pic>
        <p:nvPicPr>
          <p:cNvPr id="27" name="Picture 6" descr="F:\4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560512" y="188640"/>
            <a:ext cx="1261891" cy="84091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37091" y="2314906"/>
            <a:ext cx="8334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290">
              <a:defRPr/>
            </a:pP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ПРОГРАМНЕ ЗАБЕЗПЕЧЕННЯ ФІСКАЛЬНОГО СЕРВЕРА ТА ДВА АРІ 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091" y="2669428"/>
            <a:ext cx="45330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  <a:latin typeface="+mn-lt"/>
                <a:cs typeface="+mn-cs"/>
              </a:rPr>
              <a:t>АРІ Єдиного вікна подання електронної звітності</a:t>
            </a:r>
          </a:p>
          <a:p>
            <a:pPr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  <a:latin typeface="+mn-lt"/>
                <a:cs typeface="+mn-cs"/>
              </a:rPr>
              <a:t>АРІ Електронного кабінету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7092" y="1309308"/>
            <a:ext cx="75909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ДВА БЕЗКОШТОВНИХ ПРОГРАМНИХ РІШЕННЯ, РЕЄСТР ПРРО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4529" y="1585230"/>
            <a:ext cx="3119011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chemeClr val="tx2"/>
                </a:solidFill>
                <a:latin typeface="+mn-lt"/>
                <a:cs typeface="+mn-cs"/>
              </a:rPr>
              <a:t>Програмний РРО </a:t>
            </a:r>
          </a:p>
          <a:p>
            <a:pPr>
              <a:defRPr/>
            </a:pPr>
            <a:r>
              <a:rPr lang="uk-UA" b="1" dirty="0">
                <a:solidFill>
                  <a:schemeClr val="tx2"/>
                </a:solidFill>
                <a:latin typeface="+mn-lt"/>
                <a:cs typeface="+mn-cs"/>
              </a:rPr>
              <a:t>Фіскальний додаток пРРОсто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7091" y="3642739"/>
            <a:ext cx="485209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ТРИВАЄ ДООПРАЦЮВАННЯ СОД РРО 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05036" y="3639491"/>
            <a:ext cx="421407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5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Збереження даних про розрахункові операції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7091" y="4097695"/>
            <a:ext cx="595547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Доопрацьовано сервіс Пошук фіскального чека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4432554" y="1685700"/>
            <a:ext cx="5166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https://tax.gov.ua/baneryi/programni-rro/programniy-reestrator-rozrahunkovih-operatsiy/</a:t>
            </a:r>
            <a:endParaRPr lang="uk-UA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4953622" y="2817860"/>
            <a:ext cx="485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https://tax.gov.ua/baneryi/programni-rro/opis-ari-fiskalnogo-servera-kontrolyuyuchogo-organu/</a:t>
            </a:r>
            <a:endParaRPr lang="uk-UA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6458009" y="4128472"/>
            <a:ext cx="334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https://cabinet.tax.gov.ua/cashregs/check</a:t>
            </a:r>
            <a:endParaRPr lang="uk-UA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48134" y="4596503"/>
            <a:ext cx="5240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239"/>
            <a:r>
              <a:rPr lang="uk-UA" altLang="ru-RU" sz="2400" b="1" dirty="0">
                <a:solidFill>
                  <a:schemeClr val="accent5">
                    <a:lumMod val="75000"/>
                  </a:schemeClr>
                </a:solidFill>
                <a:latin typeface="Open Sans"/>
              </a:rPr>
              <a:t>ПОДАЛЬШЕ ВДОСКОНАЛЕННЯ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-210919" y="5014332"/>
            <a:ext cx="6934206" cy="18774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290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Інтеграція з банківськими сервісами</a:t>
            </a:r>
          </a:p>
          <a:p>
            <a:pPr defTabSz="914290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Побудова аналітичної системи на базі СОД РРО</a:t>
            </a:r>
          </a:p>
          <a:p>
            <a:pPr defTabSz="914290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Інтеграція з порталом «ДІЯ»</a:t>
            </a:r>
          </a:p>
          <a:p>
            <a:pPr defTabSz="914290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Розширення функціоналу безкоштовних рішень ПРРО</a:t>
            </a:r>
          </a:p>
          <a:p>
            <a:pPr defTabSz="914290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користувачам в режимі 24/7/365</a:t>
            </a:r>
          </a:p>
          <a:p>
            <a:pPr marL="342900" indent="-342900" defTabSz="91429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93"/>
          <p:cNvCxnSpPr/>
          <p:nvPr/>
        </p:nvCxnSpPr>
        <p:spPr>
          <a:xfrm>
            <a:off x="1784648" y="1052736"/>
            <a:ext cx="526190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8"/>
          <p:cNvGrpSpPr/>
          <p:nvPr/>
        </p:nvGrpSpPr>
        <p:grpSpPr>
          <a:xfrm>
            <a:off x="7483089" y="188640"/>
            <a:ext cx="2294447" cy="678942"/>
            <a:chOff x="6444208" y="332656"/>
            <a:chExt cx="2304256" cy="738664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102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Заголовок 1"/>
          <p:cNvSpPr txBox="1">
            <a:spLocks/>
          </p:cNvSpPr>
          <p:nvPr/>
        </p:nvSpPr>
        <p:spPr>
          <a:xfrm>
            <a:off x="1781987" y="149206"/>
            <a:ext cx="549065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defTabSz="913925">
              <a:lnSpc>
                <a:spcPct val="95000"/>
              </a:lnSpc>
              <a:spcBef>
                <a:spcPct val="0"/>
              </a:spcBef>
              <a:defRPr/>
            </a:pPr>
            <a:r>
              <a:rPr kumimoji="0" lang="uk-UA" sz="2200" b="1" u="none" strike="noStrike" kern="1200" cap="none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Open Sans Bold"/>
                <a:ea typeface="+mj-ea"/>
                <a:cs typeface="Arial" pitchFamily="34" charset="0"/>
              </a:rPr>
              <a:t>СТАТИСТИЧНІ </a:t>
            </a:r>
            <a:r>
              <a:rPr lang="uk-UA" sz="2200" b="1" dirty="0">
                <a:solidFill>
                  <a:schemeClr val="accent1">
                    <a:lumMod val="50000"/>
                  </a:schemeClr>
                </a:solidFill>
                <a:latin typeface="Open Sans Bold"/>
                <a:ea typeface="+mj-ea"/>
                <a:cs typeface="Arial" pitchFamily="34" charset="0"/>
              </a:rPr>
              <a:t>ДАНІ ЩОДО РРО/ПРРО </a:t>
            </a:r>
            <a:r>
              <a:rPr kumimoji="0" lang="uk-UA" sz="2200" b="1" u="none" strike="noStrike" kern="1200" cap="none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Open Sans Bold"/>
                <a:ea typeface="+mj-ea"/>
                <a:cs typeface="Arial" pitchFamily="34" charset="0"/>
              </a:rPr>
              <a:t/>
            </a:r>
            <a:br>
              <a:rPr kumimoji="0" lang="uk-UA" sz="2200" b="1" u="none" strike="noStrike" kern="1200" cap="none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Open Sans Bold"/>
                <a:ea typeface="+mj-ea"/>
                <a:cs typeface="Arial" pitchFamily="34" charset="0"/>
              </a:rPr>
            </a:br>
            <a:r>
              <a:rPr lang="uk-UA" sz="2200" b="1" dirty="0">
                <a:solidFill>
                  <a:schemeClr val="accent1">
                    <a:lumMod val="50000"/>
                  </a:schemeClr>
                </a:solidFill>
                <a:latin typeface="Open Sans Bold"/>
                <a:ea typeface="+mj-ea"/>
                <a:cs typeface="Arial" pitchFamily="34" charset="0"/>
              </a:rPr>
              <a:t>СТАНОМ НА</a:t>
            </a:r>
            <a:r>
              <a:rPr kumimoji="0" lang="uk-UA" sz="2200" b="1" u="none" strike="noStrike" kern="1200" cap="none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Open Sans Bold"/>
                <a:ea typeface="+mj-ea"/>
                <a:cs typeface="Arial" pitchFamily="34" charset="0"/>
              </a:rPr>
              <a:t> 05.11.2020</a:t>
            </a:r>
            <a:endParaRPr kumimoji="0" lang="en-US" sz="2200" b="1" u="none" strike="noStrike" kern="1200" cap="none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Open Sans Bold"/>
              <a:ea typeface="+mj-ea"/>
              <a:cs typeface="Arial" pitchFamily="34" charset="0"/>
            </a:endParaRPr>
          </a:p>
        </p:txBody>
      </p:sp>
      <p:pic>
        <p:nvPicPr>
          <p:cNvPr id="28" name="Picture 9" descr="F:\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14480" y="116632"/>
            <a:ext cx="1300175" cy="738664"/>
          </a:xfrm>
          <a:prstGeom prst="rect">
            <a:avLst/>
          </a:prstGeom>
          <a:noFill/>
        </p:spPr>
      </p:pic>
      <p:sp>
        <p:nvSpPr>
          <p:cNvPr id="46" name="Прямоугольник 21"/>
          <p:cNvSpPr/>
          <p:nvPr/>
        </p:nvSpPr>
        <p:spPr bwMode="auto">
          <a:xfrm>
            <a:off x="222138" y="5375909"/>
            <a:ext cx="3701470" cy="648072"/>
          </a:xfrm>
          <a:prstGeom prst="rect">
            <a:avLst/>
          </a:prstGeom>
          <a:noFill/>
          <a:ln w="9525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uk-UA" altLang="uk-UA" sz="1400" dirty="0">
                <a:solidFill>
                  <a:srgbClr val="17375E"/>
                </a:solidFill>
                <a:latin typeface="Open Sans Bold"/>
              </a:rPr>
              <a:t>Кількість чеків у </a:t>
            </a:r>
            <a:r>
              <a:rPr lang="uk-UA" altLang="uk-UA" sz="1200" b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+mn-cs"/>
              </a:rPr>
              <a:t>вересні 2020 року </a:t>
            </a:r>
            <a:endParaRPr lang="uk-UA" sz="1400" dirty="0">
              <a:solidFill>
                <a:schemeClr val="tx2"/>
              </a:solidFill>
              <a:latin typeface="Open Sans Bold"/>
            </a:endParaRPr>
          </a:p>
          <a:p>
            <a:pPr algn="ctr" eaLnBrk="1" hangingPunct="1">
              <a:defRPr/>
            </a:pPr>
            <a:r>
              <a:rPr lang="uk-UA" altLang="uk-UA" sz="24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525,9 млн. </a:t>
            </a:r>
          </a:p>
        </p:txBody>
      </p:sp>
      <p:sp>
        <p:nvSpPr>
          <p:cNvPr id="81" name="Прямоугольник 21"/>
          <p:cNvSpPr/>
          <p:nvPr/>
        </p:nvSpPr>
        <p:spPr bwMode="auto">
          <a:xfrm>
            <a:off x="6490881" y="5373216"/>
            <a:ext cx="3287994" cy="648072"/>
          </a:xfrm>
          <a:prstGeom prst="rect">
            <a:avLst/>
          </a:prstGeom>
          <a:noFill/>
          <a:ln w="9525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uk-UA" altLang="uk-UA" sz="1400" dirty="0">
                <a:solidFill>
                  <a:srgbClr val="17375E"/>
                </a:solidFill>
                <a:latin typeface="Open Sans Bold"/>
              </a:rPr>
              <a:t>Кількість чеків у </a:t>
            </a:r>
            <a:r>
              <a:rPr lang="uk-UA" altLang="uk-UA" sz="1200" b="1" dirty="0">
                <a:solidFill>
                  <a:srgbClr val="17375E"/>
                </a:solidFill>
                <a:latin typeface="Open Sans Bold"/>
              </a:rPr>
              <a:t>вересні 2020 року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rgbClr val="17375E"/>
                </a:solidFill>
                <a:latin typeface="Open Sans Bold"/>
              </a:rPr>
              <a:t>  </a:t>
            </a:r>
            <a:r>
              <a:rPr lang="uk-UA" altLang="uk-UA" sz="24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17,4 млн. </a:t>
            </a:r>
          </a:p>
        </p:txBody>
      </p:sp>
      <p:sp>
        <p:nvSpPr>
          <p:cNvPr id="10" name="Прямоугольник 21"/>
          <p:cNvSpPr/>
          <p:nvPr/>
        </p:nvSpPr>
        <p:spPr bwMode="auto">
          <a:xfrm>
            <a:off x="961010" y="1399877"/>
            <a:ext cx="3368448" cy="632849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400" dirty="0">
                <a:solidFill>
                  <a:srgbClr val="17375E"/>
                </a:solidFill>
                <a:latin typeface="Open Sans Bold"/>
              </a:rPr>
              <a:t>Кількість СГ, які зареєстрували </a:t>
            </a:r>
            <a:r>
              <a:rPr lang="uk-UA" altLang="uk-UA" sz="1200" b="1" dirty="0">
                <a:solidFill>
                  <a:srgbClr val="17375E"/>
                </a:solidFill>
                <a:latin typeface="Open Sans Bold"/>
              </a:rPr>
              <a:t>РРО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uk-UA" altLang="uk-UA" sz="1200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ВСЬОГО:</a:t>
            </a:r>
            <a:r>
              <a:rPr lang="uk-UA" altLang="uk-UA" sz="14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 </a:t>
            </a: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1</a:t>
            </a:r>
            <a:r>
              <a:rPr lang="en-US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1</a:t>
            </a: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3,7 тис. </a:t>
            </a:r>
            <a:r>
              <a:rPr lang="uk-UA" altLang="uk-UA" sz="1200" dirty="0">
                <a:solidFill>
                  <a:srgbClr val="17375E"/>
                </a:solidFill>
                <a:latin typeface="Open Sans Bold"/>
              </a:rPr>
              <a:t>осіб </a:t>
            </a:r>
          </a:p>
        </p:txBody>
      </p:sp>
      <p:sp>
        <p:nvSpPr>
          <p:cNvPr id="14" name="Прямоугольник 21"/>
          <p:cNvSpPr/>
          <p:nvPr/>
        </p:nvSpPr>
        <p:spPr bwMode="auto">
          <a:xfrm>
            <a:off x="297009" y="2322637"/>
            <a:ext cx="1855865" cy="596109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200" dirty="0">
                <a:solidFill>
                  <a:srgbClr val="17375E"/>
                </a:solidFill>
                <a:latin typeface="Open Sans Bold"/>
              </a:rPr>
              <a:t>Юридичних осіб 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31,1 тис. </a:t>
            </a:r>
            <a:r>
              <a:rPr lang="uk-UA" altLang="uk-UA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(27,4%) </a:t>
            </a:r>
          </a:p>
        </p:txBody>
      </p:sp>
      <p:sp>
        <p:nvSpPr>
          <p:cNvPr id="15" name="Прямоугольник 21"/>
          <p:cNvSpPr/>
          <p:nvPr/>
        </p:nvSpPr>
        <p:spPr bwMode="auto">
          <a:xfrm>
            <a:off x="2488685" y="2311421"/>
            <a:ext cx="1840773" cy="607325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400" dirty="0">
                <a:solidFill>
                  <a:srgbClr val="17375E"/>
                </a:solidFill>
                <a:latin typeface="Calibri" pitchFamily="34" charset="0"/>
              </a:rPr>
              <a:t>ФОП 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82,6 тис. </a:t>
            </a:r>
            <a:r>
              <a:rPr lang="uk-UA" altLang="uk-UA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(72,6%)</a:t>
            </a:r>
          </a:p>
        </p:txBody>
      </p:sp>
      <p:sp>
        <p:nvSpPr>
          <p:cNvPr id="17" name="Прямоугольник 21"/>
          <p:cNvSpPr/>
          <p:nvPr/>
        </p:nvSpPr>
        <p:spPr bwMode="auto">
          <a:xfrm>
            <a:off x="865739" y="3226417"/>
            <a:ext cx="3036187" cy="640971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200" dirty="0">
                <a:solidFill>
                  <a:srgbClr val="17375E"/>
                </a:solidFill>
                <a:latin typeface="Open Sans Bold"/>
              </a:rPr>
              <a:t>Кількість зареєстрованих </a:t>
            </a:r>
            <a:r>
              <a:rPr lang="uk-UA" altLang="uk-UA" sz="1200" b="1" dirty="0">
                <a:solidFill>
                  <a:srgbClr val="17375E"/>
                </a:solidFill>
                <a:latin typeface="Open Sans Bold"/>
              </a:rPr>
              <a:t>РРО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uk-UA" altLang="uk-UA" sz="1200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ВСЬОГО: </a:t>
            </a: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293,5 тис.</a:t>
            </a:r>
          </a:p>
        </p:txBody>
      </p:sp>
      <p:sp>
        <p:nvSpPr>
          <p:cNvPr id="32" name="Прямоугольник 21"/>
          <p:cNvSpPr/>
          <p:nvPr/>
        </p:nvSpPr>
        <p:spPr bwMode="auto">
          <a:xfrm>
            <a:off x="258887" y="4159910"/>
            <a:ext cx="1855864" cy="656784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63987" rIns="3600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400" spc="-20" dirty="0">
                <a:solidFill>
                  <a:srgbClr val="17375E"/>
                </a:solidFill>
                <a:latin typeface="Calibri" pitchFamily="34" charset="0"/>
              </a:rPr>
              <a:t>Юридичними особами 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182,1 тис. </a:t>
            </a:r>
            <a:r>
              <a:rPr lang="uk-UA" altLang="uk-UA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(62%) </a:t>
            </a:r>
          </a:p>
        </p:txBody>
      </p:sp>
      <p:sp>
        <p:nvSpPr>
          <p:cNvPr id="33" name="Прямоугольник 21"/>
          <p:cNvSpPr/>
          <p:nvPr/>
        </p:nvSpPr>
        <p:spPr bwMode="auto">
          <a:xfrm>
            <a:off x="2452037" y="4164858"/>
            <a:ext cx="1839298" cy="656783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400" dirty="0">
                <a:solidFill>
                  <a:srgbClr val="17375E"/>
                </a:solidFill>
                <a:latin typeface="Calibri" pitchFamily="34" charset="0"/>
              </a:rPr>
              <a:t>ФОП 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111,4 тис. </a:t>
            </a:r>
            <a:r>
              <a:rPr lang="uk-UA" altLang="uk-UA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(38%)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6170" y="915930"/>
            <a:ext cx="829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РРО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029067" y="951111"/>
            <a:ext cx="1051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ПРРО</a:t>
            </a:r>
          </a:p>
        </p:txBody>
      </p:sp>
      <p:grpSp>
        <p:nvGrpSpPr>
          <p:cNvPr id="44" name="Групувати 43"/>
          <p:cNvGrpSpPr/>
          <p:nvPr/>
        </p:nvGrpSpPr>
        <p:grpSpPr>
          <a:xfrm>
            <a:off x="1219888" y="2038924"/>
            <a:ext cx="2193251" cy="283713"/>
            <a:chOff x="1533890" y="2293404"/>
            <a:chExt cx="2193251" cy="283713"/>
          </a:xfrm>
        </p:grpSpPr>
        <p:cxnSp>
          <p:nvCxnSpPr>
            <p:cNvPr id="19" name="Пряма сполучна лінія 18"/>
            <p:cNvCxnSpPr/>
            <p:nvPr/>
          </p:nvCxnSpPr>
          <p:spPr>
            <a:xfrm>
              <a:off x="2651639" y="2293404"/>
              <a:ext cx="0" cy="165411"/>
            </a:xfrm>
            <a:prstGeom prst="line">
              <a:avLst/>
            </a:prstGeom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Групувати 42"/>
            <p:cNvGrpSpPr/>
            <p:nvPr/>
          </p:nvGrpSpPr>
          <p:grpSpPr>
            <a:xfrm>
              <a:off x="1533890" y="2458815"/>
              <a:ext cx="2193251" cy="118302"/>
              <a:chOff x="1533890" y="2458815"/>
              <a:chExt cx="2193251" cy="118302"/>
            </a:xfrm>
          </p:grpSpPr>
          <p:cxnSp>
            <p:nvCxnSpPr>
              <p:cNvPr id="39" name="Пряма сполучна лінія 38"/>
              <p:cNvCxnSpPr/>
              <p:nvPr/>
            </p:nvCxnSpPr>
            <p:spPr>
              <a:xfrm flipV="1">
                <a:off x="1533890" y="2458815"/>
                <a:ext cx="0" cy="118302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 сполучна лінія 40"/>
              <p:cNvCxnSpPr/>
              <p:nvPr/>
            </p:nvCxnSpPr>
            <p:spPr>
              <a:xfrm>
                <a:off x="1533890" y="2458815"/>
                <a:ext cx="2189921" cy="0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 сполучна лінія 63"/>
              <p:cNvCxnSpPr/>
              <p:nvPr/>
            </p:nvCxnSpPr>
            <p:spPr>
              <a:xfrm flipH="1" flipV="1">
                <a:off x="3727139" y="2458815"/>
                <a:ext cx="2" cy="105340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5" name="Групувати 84"/>
          <p:cNvGrpSpPr/>
          <p:nvPr/>
        </p:nvGrpSpPr>
        <p:grpSpPr>
          <a:xfrm>
            <a:off x="1181765" y="3873525"/>
            <a:ext cx="2193251" cy="283713"/>
            <a:chOff x="1533890" y="2293404"/>
            <a:chExt cx="2193251" cy="283713"/>
          </a:xfrm>
        </p:grpSpPr>
        <p:cxnSp>
          <p:nvCxnSpPr>
            <p:cNvPr id="86" name="Пряма сполучна лінія 85"/>
            <p:cNvCxnSpPr/>
            <p:nvPr/>
          </p:nvCxnSpPr>
          <p:spPr>
            <a:xfrm>
              <a:off x="2651639" y="2293404"/>
              <a:ext cx="0" cy="165411"/>
            </a:xfrm>
            <a:prstGeom prst="line">
              <a:avLst/>
            </a:prstGeom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Групувати 86"/>
            <p:cNvGrpSpPr/>
            <p:nvPr/>
          </p:nvGrpSpPr>
          <p:grpSpPr>
            <a:xfrm>
              <a:off x="1533890" y="2458815"/>
              <a:ext cx="2193251" cy="118302"/>
              <a:chOff x="1533890" y="2458815"/>
              <a:chExt cx="2193251" cy="118302"/>
            </a:xfrm>
          </p:grpSpPr>
          <p:cxnSp>
            <p:nvCxnSpPr>
              <p:cNvPr id="88" name="Пряма сполучна лінія 87"/>
              <p:cNvCxnSpPr/>
              <p:nvPr/>
            </p:nvCxnSpPr>
            <p:spPr>
              <a:xfrm flipV="1">
                <a:off x="1538944" y="2458815"/>
                <a:ext cx="0" cy="118302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 сполучна лінія 88"/>
              <p:cNvCxnSpPr/>
              <p:nvPr/>
            </p:nvCxnSpPr>
            <p:spPr>
              <a:xfrm>
                <a:off x="1533890" y="2458815"/>
                <a:ext cx="2189921" cy="0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 сполучна лінія 89"/>
              <p:cNvCxnSpPr/>
              <p:nvPr/>
            </p:nvCxnSpPr>
            <p:spPr>
              <a:xfrm flipH="1" flipV="1">
                <a:off x="3727139" y="2458815"/>
                <a:ext cx="2" cy="105340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1" name="Прямоугольник 21"/>
          <p:cNvSpPr/>
          <p:nvPr/>
        </p:nvSpPr>
        <p:spPr bwMode="auto">
          <a:xfrm>
            <a:off x="5913478" y="1406075"/>
            <a:ext cx="3506881" cy="632849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400" dirty="0">
                <a:solidFill>
                  <a:srgbClr val="17375E"/>
                </a:solidFill>
                <a:latin typeface="Open Sans Bold"/>
              </a:rPr>
              <a:t>Кількість СГ, які зареєстрували </a:t>
            </a:r>
            <a:r>
              <a:rPr lang="uk-UA" altLang="uk-UA" sz="1200" b="1" dirty="0">
                <a:solidFill>
                  <a:srgbClr val="17375E"/>
                </a:solidFill>
                <a:latin typeface="Open Sans Bold"/>
              </a:rPr>
              <a:t>ПРРО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uk-UA" altLang="uk-UA" sz="1200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ВСЬОГО:</a:t>
            </a:r>
            <a:r>
              <a:rPr lang="uk-UA" altLang="uk-UA" sz="14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 </a:t>
            </a: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2,3 тис. </a:t>
            </a:r>
            <a:r>
              <a:rPr lang="uk-UA" altLang="uk-UA" sz="1200" dirty="0">
                <a:solidFill>
                  <a:srgbClr val="17375E"/>
                </a:solidFill>
                <a:latin typeface="Open Sans Bold"/>
              </a:rPr>
              <a:t>осіб </a:t>
            </a:r>
          </a:p>
        </p:txBody>
      </p:sp>
      <p:sp>
        <p:nvSpPr>
          <p:cNvPr id="92" name="Прямоугольник 21"/>
          <p:cNvSpPr/>
          <p:nvPr/>
        </p:nvSpPr>
        <p:spPr bwMode="auto">
          <a:xfrm>
            <a:off x="5601071" y="2328835"/>
            <a:ext cx="1855865" cy="596109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200" dirty="0">
                <a:solidFill>
                  <a:srgbClr val="17375E"/>
                </a:solidFill>
                <a:latin typeface="Open Sans Bold"/>
              </a:rPr>
              <a:t>Юридичних осіб 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0,4 тис. </a:t>
            </a:r>
            <a:r>
              <a:rPr lang="uk-UA" altLang="uk-UA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(17,4%) </a:t>
            </a:r>
          </a:p>
        </p:txBody>
      </p:sp>
      <p:sp>
        <p:nvSpPr>
          <p:cNvPr id="93" name="Прямоугольник 21"/>
          <p:cNvSpPr/>
          <p:nvPr/>
        </p:nvSpPr>
        <p:spPr bwMode="auto">
          <a:xfrm>
            <a:off x="7792747" y="2317619"/>
            <a:ext cx="1840773" cy="607325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400" dirty="0">
                <a:solidFill>
                  <a:srgbClr val="17375E"/>
                </a:solidFill>
                <a:latin typeface="Calibri" pitchFamily="34" charset="0"/>
              </a:rPr>
              <a:t>ФОП 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1,9 тис. </a:t>
            </a:r>
            <a:r>
              <a:rPr lang="uk-UA" altLang="uk-UA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(82,6%)</a:t>
            </a:r>
          </a:p>
        </p:txBody>
      </p:sp>
      <p:sp>
        <p:nvSpPr>
          <p:cNvPr id="94" name="Прямоугольник 21"/>
          <p:cNvSpPr/>
          <p:nvPr/>
        </p:nvSpPr>
        <p:spPr bwMode="auto">
          <a:xfrm>
            <a:off x="6105129" y="3232615"/>
            <a:ext cx="3100860" cy="640971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200" dirty="0">
                <a:solidFill>
                  <a:srgbClr val="17375E"/>
                </a:solidFill>
                <a:latin typeface="Open Sans Bold"/>
              </a:rPr>
              <a:t>Кількість зареєстрованих </a:t>
            </a:r>
            <a:r>
              <a:rPr lang="uk-UA" altLang="uk-UA" sz="1200" b="1" dirty="0">
                <a:solidFill>
                  <a:srgbClr val="17375E"/>
                </a:solidFill>
                <a:latin typeface="Open Sans Bold"/>
              </a:rPr>
              <a:t>ПРРО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uk-UA" altLang="uk-UA" sz="1200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ВСЬОГО: </a:t>
            </a: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49,4 тис.</a:t>
            </a:r>
          </a:p>
        </p:txBody>
      </p:sp>
      <p:sp>
        <p:nvSpPr>
          <p:cNvPr id="95" name="Прямоугольник 21"/>
          <p:cNvSpPr/>
          <p:nvPr/>
        </p:nvSpPr>
        <p:spPr bwMode="auto">
          <a:xfrm>
            <a:off x="5562949" y="4166108"/>
            <a:ext cx="1855864" cy="656784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63987" rIns="3600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400" spc="-20" dirty="0">
                <a:solidFill>
                  <a:srgbClr val="17375E"/>
                </a:solidFill>
                <a:latin typeface="Calibri" pitchFamily="34" charset="0"/>
              </a:rPr>
              <a:t>Юридичними особами 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47,2 тис. </a:t>
            </a:r>
            <a:r>
              <a:rPr lang="uk-UA" altLang="uk-UA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(95,5%) </a:t>
            </a:r>
          </a:p>
        </p:txBody>
      </p:sp>
      <p:sp>
        <p:nvSpPr>
          <p:cNvPr id="96" name="Прямоугольник 21"/>
          <p:cNvSpPr/>
          <p:nvPr/>
        </p:nvSpPr>
        <p:spPr bwMode="auto">
          <a:xfrm>
            <a:off x="7756099" y="4171056"/>
            <a:ext cx="1839298" cy="656783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70" tIns="63987" rIns="127970" bIns="63987"/>
          <a:lstStyle>
            <a:lvl1pPr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7938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79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uk-UA" altLang="uk-UA" sz="1400" dirty="0">
                <a:solidFill>
                  <a:srgbClr val="17375E"/>
                </a:solidFill>
                <a:latin typeface="Calibri" pitchFamily="34" charset="0"/>
              </a:rPr>
              <a:t>ФОП </a:t>
            </a:r>
          </a:p>
          <a:p>
            <a:pPr algn="ctr" eaLnBrk="1" hangingPunct="1">
              <a:defRPr/>
            </a:pPr>
            <a:r>
              <a:rPr lang="uk-UA" altLang="uk-UA" sz="1600" b="1" dirty="0">
                <a:solidFill>
                  <a:schemeClr val="accent5">
                    <a:lumMod val="75000"/>
                  </a:schemeClr>
                </a:solidFill>
                <a:latin typeface="Open Sans Bold"/>
              </a:rPr>
              <a:t>2,2 тис. </a:t>
            </a:r>
            <a:r>
              <a:rPr lang="uk-UA" altLang="uk-UA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(4,5%)</a:t>
            </a:r>
          </a:p>
        </p:txBody>
      </p:sp>
      <p:grpSp>
        <p:nvGrpSpPr>
          <p:cNvPr id="97" name="Групувати 96"/>
          <p:cNvGrpSpPr/>
          <p:nvPr/>
        </p:nvGrpSpPr>
        <p:grpSpPr>
          <a:xfrm>
            <a:off x="6523950" y="2045122"/>
            <a:ext cx="2193251" cy="283713"/>
            <a:chOff x="1533890" y="2293404"/>
            <a:chExt cx="2193251" cy="283713"/>
          </a:xfrm>
        </p:grpSpPr>
        <p:cxnSp>
          <p:nvCxnSpPr>
            <p:cNvPr id="98" name="Пряма сполучна лінія 97"/>
            <p:cNvCxnSpPr/>
            <p:nvPr/>
          </p:nvCxnSpPr>
          <p:spPr>
            <a:xfrm>
              <a:off x="2651639" y="2293404"/>
              <a:ext cx="0" cy="165411"/>
            </a:xfrm>
            <a:prstGeom prst="line">
              <a:avLst/>
            </a:prstGeom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9" name="Групувати 98"/>
            <p:cNvGrpSpPr/>
            <p:nvPr/>
          </p:nvGrpSpPr>
          <p:grpSpPr>
            <a:xfrm>
              <a:off x="1533890" y="2458815"/>
              <a:ext cx="2193251" cy="118302"/>
              <a:chOff x="1533890" y="2458815"/>
              <a:chExt cx="2193251" cy="118302"/>
            </a:xfrm>
          </p:grpSpPr>
          <p:cxnSp>
            <p:nvCxnSpPr>
              <p:cNvPr id="100" name="Пряма сполучна лінія 99"/>
              <p:cNvCxnSpPr/>
              <p:nvPr/>
            </p:nvCxnSpPr>
            <p:spPr>
              <a:xfrm flipV="1">
                <a:off x="1533890" y="2458815"/>
                <a:ext cx="0" cy="118302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 сполучна лінія 100"/>
              <p:cNvCxnSpPr/>
              <p:nvPr/>
            </p:nvCxnSpPr>
            <p:spPr>
              <a:xfrm>
                <a:off x="1533890" y="2458815"/>
                <a:ext cx="2189921" cy="0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 сполучна лінія 101"/>
              <p:cNvCxnSpPr/>
              <p:nvPr/>
            </p:nvCxnSpPr>
            <p:spPr>
              <a:xfrm flipH="1" flipV="1">
                <a:off x="3727139" y="2458815"/>
                <a:ext cx="2" cy="105340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3" name="Групувати 102"/>
          <p:cNvGrpSpPr/>
          <p:nvPr/>
        </p:nvGrpSpPr>
        <p:grpSpPr>
          <a:xfrm>
            <a:off x="6485827" y="3879723"/>
            <a:ext cx="2193251" cy="283713"/>
            <a:chOff x="1533890" y="2293404"/>
            <a:chExt cx="2193251" cy="283713"/>
          </a:xfrm>
        </p:grpSpPr>
        <p:cxnSp>
          <p:nvCxnSpPr>
            <p:cNvPr id="104" name="Пряма сполучна лінія 103"/>
            <p:cNvCxnSpPr/>
            <p:nvPr/>
          </p:nvCxnSpPr>
          <p:spPr>
            <a:xfrm>
              <a:off x="2651639" y="2293404"/>
              <a:ext cx="0" cy="165411"/>
            </a:xfrm>
            <a:prstGeom prst="line">
              <a:avLst/>
            </a:prstGeom>
            <a:ln w="31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Групувати 104"/>
            <p:cNvGrpSpPr/>
            <p:nvPr/>
          </p:nvGrpSpPr>
          <p:grpSpPr>
            <a:xfrm>
              <a:off x="1533890" y="2458815"/>
              <a:ext cx="2193251" cy="118302"/>
              <a:chOff x="1533890" y="2458815"/>
              <a:chExt cx="2193251" cy="118302"/>
            </a:xfrm>
          </p:grpSpPr>
          <p:cxnSp>
            <p:nvCxnSpPr>
              <p:cNvPr id="106" name="Пряма сполучна лінія 105"/>
              <p:cNvCxnSpPr/>
              <p:nvPr/>
            </p:nvCxnSpPr>
            <p:spPr>
              <a:xfrm flipV="1">
                <a:off x="1538944" y="2458815"/>
                <a:ext cx="0" cy="118302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 сполучна лінія 106"/>
              <p:cNvCxnSpPr/>
              <p:nvPr/>
            </p:nvCxnSpPr>
            <p:spPr>
              <a:xfrm>
                <a:off x="1533890" y="2458815"/>
                <a:ext cx="2189921" cy="0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Пряма сполучна лінія 107"/>
              <p:cNvCxnSpPr/>
              <p:nvPr/>
            </p:nvCxnSpPr>
            <p:spPr>
              <a:xfrm flipH="1" flipV="1">
                <a:off x="3727139" y="2458815"/>
                <a:ext cx="2" cy="105340"/>
              </a:xfrm>
              <a:prstGeom prst="line">
                <a:avLst/>
              </a:prstGeom>
              <a:ln w="317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9" name="Пряма сполучна лінія 108"/>
          <p:cNvCxnSpPr/>
          <p:nvPr/>
        </p:nvCxnSpPr>
        <p:spPr>
          <a:xfrm>
            <a:off x="5010229" y="1248257"/>
            <a:ext cx="0" cy="3476887"/>
          </a:xfrm>
          <a:prstGeom prst="line">
            <a:avLst/>
          </a:prstGeom>
          <a:ln w="31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8"/>
          <p:cNvGrpSpPr/>
          <p:nvPr/>
        </p:nvGrpSpPr>
        <p:grpSpPr>
          <a:xfrm>
            <a:off x="7483089" y="188640"/>
            <a:ext cx="2294447" cy="678942"/>
            <a:chOff x="6444208" y="332656"/>
            <a:chExt cx="2304256" cy="738664"/>
          </a:xfrm>
        </p:grpSpPr>
        <p:pic>
          <p:nvPicPr>
            <p:cNvPr id="50" name="Рисунок 49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</a:p>
          </p:txBody>
        </p:sp>
      </p:grpSp>
      <p:cxnSp>
        <p:nvCxnSpPr>
          <p:cNvPr id="52" name="Прямая соединительная линия 93"/>
          <p:cNvCxnSpPr/>
          <p:nvPr/>
        </p:nvCxnSpPr>
        <p:spPr>
          <a:xfrm>
            <a:off x="1784648" y="861855"/>
            <a:ext cx="526190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415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Заголовок 1"/>
          <p:cNvSpPr txBox="1">
            <a:spLocks/>
          </p:cNvSpPr>
          <p:nvPr/>
        </p:nvSpPr>
        <p:spPr>
          <a:xfrm>
            <a:off x="1568624" y="260648"/>
            <a:ext cx="583264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3925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000" b="1" dirty="0">
                <a:solidFill>
                  <a:schemeClr val="accent1">
                    <a:lumMod val="50000"/>
                  </a:schemeClr>
                </a:solidFill>
                <a:latin typeface="Open Sans Bold"/>
                <a:ea typeface="+mj-ea"/>
                <a:cs typeface="Arial" pitchFamily="34" charset="0"/>
              </a:rPr>
              <a:t>СТАТИСТИКА ЗА </a:t>
            </a:r>
            <a:r>
              <a:rPr kumimoji="0" lang="uk-UA" sz="3000" b="1" u="none" strike="noStrike" kern="1200" cap="none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Open Sans Bold"/>
                <a:ea typeface="+mj-ea"/>
                <a:cs typeface="Arial" pitchFamily="34" charset="0"/>
              </a:rPr>
              <a:t>З МІСЯЦІ</a:t>
            </a:r>
            <a:endParaRPr kumimoji="0" lang="en-US" sz="3000" b="1" u="none" strike="noStrike" kern="1200" cap="none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Open Sans Bold"/>
              <a:ea typeface="+mj-ea"/>
              <a:cs typeface="Arial" pitchFamily="34" charset="0"/>
            </a:endParaRPr>
          </a:p>
        </p:txBody>
      </p:sp>
      <p:pic>
        <p:nvPicPr>
          <p:cNvPr id="28" name="Picture 9" descr="F:\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72480" y="188640"/>
            <a:ext cx="1300175" cy="866732"/>
          </a:xfrm>
          <a:prstGeom prst="rect">
            <a:avLst/>
          </a:prstGeom>
          <a:noFill/>
        </p:spPr>
      </p:pic>
      <p:sp>
        <p:nvSpPr>
          <p:cNvPr id="2" name="Овал 1"/>
          <p:cNvSpPr/>
          <p:nvPr/>
        </p:nvSpPr>
        <p:spPr>
          <a:xfrm>
            <a:off x="4725740" y="2109313"/>
            <a:ext cx="1373880" cy="1346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dirty="0">
              <a:solidFill>
                <a:schemeClr val="bg1"/>
              </a:solidFill>
            </a:endParaRPr>
          </a:p>
          <a:p>
            <a:pPr algn="ctr"/>
            <a:r>
              <a:rPr lang="uk-UA" sz="1600" b="1" dirty="0">
                <a:solidFill>
                  <a:schemeClr val="bg1"/>
                </a:solidFill>
              </a:rPr>
              <a:t>ПРРО</a:t>
            </a:r>
            <a:endParaRPr lang="uk-UA" sz="1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371" y="1955184"/>
            <a:ext cx="1497107" cy="1500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Овал 13"/>
          <p:cNvSpPr/>
          <p:nvPr/>
        </p:nvSpPr>
        <p:spPr>
          <a:xfrm>
            <a:off x="2665053" y="2377312"/>
            <a:ext cx="1127125" cy="11048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ПРРО</a:t>
            </a:r>
            <a:endParaRPr lang="uk-UA" sz="1400" dirty="0">
              <a:solidFill>
                <a:schemeClr val="bg1"/>
              </a:solidFill>
            </a:endParaRP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2572086" y="3542951"/>
            <a:ext cx="1414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>
                <a:solidFill>
                  <a:srgbClr val="355C8B"/>
                </a:solidFill>
              </a:rPr>
              <a:t>01.09.2020</a:t>
            </a: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4781699" y="3545429"/>
            <a:ext cx="1414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>
                <a:solidFill>
                  <a:srgbClr val="355C8B"/>
                </a:solidFill>
              </a:rPr>
              <a:t>01.10.2020</a:t>
            </a:r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6903241" y="3562097"/>
            <a:ext cx="1414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>
                <a:solidFill>
                  <a:srgbClr val="355C8B"/>
                </a:solidFill>
              </a:rPr>
              <a:t>01.11.2020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89582" y="2436416"/>
            <a:ext cx="111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uk-UA"/>
            </a:defPPr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37,5 тис.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23180" y="2611358"/>
            <a:ext cx="111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>
                <a:solidFill>
                  <a:schemeClr val="bg1"/>
                </a:solidFill>
              </a:rPr>
              <a:t>32,2 тис.</a:t>
            </a:r>
          </a:p>
        </p:txBody>
      </p:sp>
      <p:sp>
        <p:nvSpPr>
          <p:cNvPr id="26" name="Овал 25"/>
          <p:cNvSpPr/>
          <p:nvPr/>
        </p:nvSpPr>
        <p:spPr>
          <a:xfrm>
            <a:off x="4674193" y="4829890"/>
            <a:ext cx="1391096" cy="1416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235" y="4713396"/>
            <a:ext cx="1592644" cy="159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2578834" y="6291246"/>
            <a:ext cx="1414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>
                <a:solidFill>
                  <a:srgbClr val="355C8B"/>
                </a:solidFill>
              </a:rPr>
              <a:t>01.09.2020</a:t>
            </a: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4716876" y="6294210"/>
            <a:ext cx="1432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>
                <a:solidFill>
                  <a:srgbClr val="355C8B"/>
                </a:solidFill>
              </a:rPr>
              <a:t>01.10.2020</a:t>
            </a:r>
          </a:p>
        </p:txBody>
      </p:sp>
      <p:sp>
        <p:nvSpPr>
          <p:cNvPr id="31" name="TextBox 7"/>
          <p:cNvSpPr txBox="1">
            <a:spLocks noChangeArrowheads="1"/>
          </p:cNvSpPr>
          <p:nvPr/>
        </p:nvSpPr>
        <p:spPr bwMode="auto">
          <a:xfrm>
            <a:off x="7046190" y="6291279"/>
            <a:ext cx="1414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>
                <a:solidFill>
                  <a:srgbClr val="355C8B"/>
                </a:solidFill>
              </a:rPr>
              <a:t>01.11.2020</a:t>
            </a:r>
          </a:p>
        </p:txBody>
      </p:sp>
      <p:sp>
        <p:nvSpPr>
          <p:cNvPr id="32" name="Овал 31"/>
          <p:cNvSpPr/>
          <p:nvPr/>
        </p:nvSpPr>
        <p:spPr>
          <a:xfrm>
            <a:off x="2593830" y="4943973"/>
            <a:ext cx="1297074" cy="1235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24377" y="5275144"/>
            <a:ext cx="13099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12,6</a:t>
            </a:r>
            <a:r>
              <a:rPr lang="uk-UA" sz="2000" b="1" dirty="0">
                <a:solidFill>
                  <a:schemeClr val="bg1"/>
                </a:solidFill>
              </a:rPr>
              <a:t> </a:t>
            </a:r>
            <a:r>
              <a:rPr lang="uk-UA" b="1" dirty="0">
                <a:solidFill>
                  <a:schemeClr val="bg1"/>
                </a:solidFill>
              </a:rPr>
              <a:t>млн</a:t>
            </a:r>
            <a:r>
              <a:rPr lang="uk-UA" dirty="0">
                <a:solidFill>
                  <a:schemeClr val="bg1"/>
                </a:solidFill>
              </a:rPr>
              <a:t>.</a:t>
            </a:r>
            <a:endParaRPr lang="uk-UA" sz="2000" dirty="0">
              <a:solidFill>
                <a:schemeClr val="bg1"/>
              </a:solidFill>
            </a:endParaRPr>
          </a:p>
          <a:p>
            <a:pPr algn="ctr"/>
            <a:r>
              <a:rPr lang="uk-UA" sz="1600" dirty="0">
                <a:solidFill>
                  <a:schemeClr val="bg1"/>
                </a:solidFill>
              </a:rPr>
              <a:t>ЧЕКІВ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56242" y="5173010"/>
            <a:ext cx="13395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27,4 </a:t>
            </a:r>
            <a:r>
              <a:rPr lang="uk-UA" b="1" dirty="0">
                <a:solidFill>
                  <a:schemeClr val="bg1"/>
                </a:solidFill>
              </a:rPr>
              <a:t>млн.</a:t>
            </a:r>
            <a:endParaRPr lang="uk-UA" sz="2000" b="1" dirty="0">
              <a:solidFill>
                <a:schemeClr val="bg1"/>
              </a:solidFill>
            </a:endParaRPr>
          </a:p>
          <a:p>
            <a:pPr algn="ctr"/>
            <a:r>
              <a:rPr lang="uk-UA" dirty="0">
                <a:solidFill>
                  <a:schemeClr val="bg1"/>
                </a:solidFill>
              </a:rPr>
              <a:t>ЧЕКІВ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63375" y="5105982"/>
            <a:ext cx="10903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51 </a:t>
            </a:r>
            <a:r>
              <a:rPr lang="uk-UA" sz="2000" b="1" dirty="0">
                <a:solidFill>
                  <a:schemeClr val="bg1"/>
                </a:solidFill>
              </a:rPr>
              <a:t>млн.</a:t>
            </a:r>
          </a:p>
          <a:p>
            <a:pPr algn="ctr"/>
            <a:r>
              <a:rPr lang="uk-UA" sz="1600" dirty="0">
                <a:solidFill>
                  <a:schemeClr val="bg1"/>
                </a:solidFill>
              </a:rPr>
              <a:t>ЧЕКІВ</a:t>
            </a:r>
          </a:p>
          <a:p>
            <a:pPr algn="ctr"/>
            <a:endParaRPr lang="uk-UA" sz="2000" b="1" dirty="0">
              <a:solidFill>
                <a:schemeClr val="bg1"/>
              </a:solidFill>
            </a:endParaRPr>
          </a:p>
        </p:txBody>
      </p:sp>
      <p:sp>
        <p:nvSpPr>
          <p:cNvPr id="36" name="TextBox 7"/>
          <p:cNvSpPr txBox="1">
            <a:spLocks noChangeArrowheads="1"/>
          </p:cNvSpPr>
          <p:nvPr/>
        </p:nvSpPr>
        <p:spPr bwMode="auto">
          <a:xfrm>
            <a:off x="4429534" y="1684990"/>
            <a:ext cx="20361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2000" b="1" dirty="0">
                <a:solidFill>
                  <a:srgbClr val="355C8B"/>
                </a:solidFill>
              </a:rPr>
              <a:t>+ 5,3 тис. (16,5%)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92" y="1164286"/>
            <a:ext cx="393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1. ЗАРЕЄСТРОВАНО ПРРО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3471" y="4050673"/>
            <a:ext cx="3677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2. ЗАРЕЄСТРОВАНО  ЧЕКІВ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06828" y="2439877"/>
            <a:ext cx="11160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uk-UA"/>
            </a:defPPr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49,8 тис.</a:t>
            </a:r>
          </a:p>
          <a:p>
            <a:r>
              <a:rPr lang="uk-UA" sz="1600" b="1" dirty="0">
                <a:solidFill>
                  <a:schemeClr val="bg1"/>
                </a:solidFill>
              </a:rPr>
              <a:t>ПРРО</a:t>
            </a:r>
            <a:endParaRPr lang="uk-UA" sz="1600" dirty="0">
              <a:solidFill>
                <a:schemeClr val="bg1"/>
              </a:solidFill>
            </a:endParaRPr>
          </a:p>
          <a:p>
            <a:endParaRPr lang="uk-UA" dirty="0"/>
          </a:p>
        </p:txBody>
      </p:sp>
      <p:sp>
        <p:nvSpPr>
          <p:cNvPr id="45" name="TextBox 7"/>
          <p:cNvSpPr txBox="1">
            <a:spLocks noChangeArrowheads="1"/>
          </p:cNvSpPr>
          <p:nvPr/>
        </p:nvSpPr>
        <p:spPr bwMode="auto">
          <a:xfrm>
            <a:off x="6426479" y="1410362"/>
            <a:ext cx="22568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2000" b="1" dirty="0">
                <a:solidFill>
                  <a:srgbClr val="355C8B"/>
                </a:solidFill>
              </a:rPr>
              <a:t>+ 12,3 тис. (32,8 %)</a:t>
            </a:r>
          </a:p>
        </p:txBody>
      </p:sp>
      <p:sp>
        <p:nvSpPr>
          <p:cNvPr id="12" name="Стрілка вправо 11"/>
          <p:cNvSpPr/>
          <p:nvPr/>
        </p:nvSpPr>
        <p:spPr>
          <a:xfrm rot="16200000">
            <a:off x="3879239" y="2878916"/>
            <a:ext cx="773952" cy="409799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8" name="Стрілка вправо 47"/>
          <p:cNvSpPr/>
          <p:nvPr/>
        </p:nvSpPr>
        <p:spPr>
          <a:xfrm rot="16200000">
            <a:off x="6055851" y="2810635"/>
            <a:ext cx="773952" cy="409799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9" name="Стрілка вправо 48"/>
          <p:cNvSpPr/>
          <p:nvPr/>
        </p:nvSpPr>
        <p:spPr>
          <a:xfrm rot="16200000">
            <a:off x="3912610" y="5498265"/>
            <a:ext cx="773952" cy="409799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0" name="Стрілка вправо 49"/>
          <p:cNvSpPr/>
          <p:nvPr/>
        </p:nvSpPr>
        <p:spPr>
          <a:xfrm rot="16200000">
            <a:off x="6028746" y="5468213"/>
            <a:ext cx="773952" cy="409799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1" name="Стрілка вправо 50"/>
          <p:cNvSpPr/>
          <p:nvPr/>
        </p:nvSpPr>
        <p:spPr>
          <a:xfrm rot="16200000">
            <a:off x="8131494" y="2646896"/>
            <a:ext cx="900326" cy="486287"/>
          </a:xfrm>
          <a:prstGeom prst="right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2" name="Стрілка вправо 51"/>
          <p:cNvSpPr/>
          <p:nvPr/>
        </p:nvSpPr>
        <p:spPr>
          <a:xfrm rot="16200000">
            <a:off x="8437825" y="5359378"/>
            <a:ext cx="773952" cy="409799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5" name="TextBox 14"/>
          <p:cNvSpPr txBox="1"/>
          <p:nvPr/>
        </p:nvSpPr>
        <p:spPr>
          <a:xfrm>
            <a:off x="607371" y="1708061"/>
            <a:ext cx="1548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3 01.08.2020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0502" y="4541569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3 01.08.2020</a:t>
            </a:r>
          </a:p>
        </p:txBody>
      </p:sp>
      <p:sp>
        <p:nvSpPr>
          <p:cNvPr id="56" name="TextBox 7"/>
          <p:cNvSpPr txBox="1">
            <a:spLocks noChangeArrowheads="1"/>
          </p:cNvSpPr>
          <p:nvPr/>
        </p:nvSpPr>
        <p:spPr bwMode="auto">
          <a:xfrm>
            <a:off x="4397947" y="4432045"/>
            <a:ext cx="21513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1800" b="1" dirty="0">
                <a:solidFill>
                  <a:srgbClr val="355C8B"/>
                </a:solidFill>
              </a:rPr>
              <a:t>+ 14,8 млн. (117%)</a:t>
            </a:r>
          </a:p>
        </p:txBody>
      </p:sp>
      <p:sp>
        <p:nvSpPr>
          <p:cNvPr id="57" name="TextBox 7"/>
          <p:cNvSpPr txBox="1">
            <a:spLocks noChangeArrowheads="1"/>
          </p:cNvSpPr>
          <p:nvPr/>
        </p:nvSpPr>
        <p:spPr bwMode="auto">
          <a:xfrm>
            <a:off x="6806371" y="4261005"/>
            <a:ext cx="19464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1800" b="1" dirty="0">
                <a:solidFill>
                  <a:srgbClr val="355C8B"/>
                </a:solidFill>
              </a:rPr>
              <a:t>+ 23,6 млн. (87%)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08755" y="5105982"/>
            <a:ext cx="2188633" cy="126188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5">
                    <a:lumMod val="75000"/>
                  </a:schemeClr>
                </a:solidFill>
              </a:rPr>
              <a:t>02.11.2020</a:t>
            </a:r>
            <a:br>
              <a:rPr lang="uk-UA" sz="2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2800" b="1" dirty="0">
                <a:solidFill>
                  <a:schemeClr val="accent5">
                    <a:lumMod val="75000"/>
                  </a:schemeClr>
                </a:solidFill>
              </a:rPr>
              <a:t> 1 млн. </a:t>
            </a:r>
            <a:r>
              <a:rPr lang="uk-UA" sz="2400" b="1" dirty="0">
                <a:solidFill>
                  <a:schemeClr val="accent5">
                    <a:lumMod val="75000"/>
                  </a:schemeClr>
                </a:solidFill>
              </a:rPr>
              <a:t>чеків за день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29079" y="2225571"/>
            <a:ext cx="23420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2,3 тис. </a:t>
            </a:r>
          </a:p>
          <a:p>
            <a:pPr algn="ctr"/>
            <a:r>
              <a:rPr lang="uk-UA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ПЛАТНИКІВ</a:t>
            </a:r>
            <a:r>
              <a:rPr lang="uk-UA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uk-UA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ЗАРЕЄСТРУВАЛИ:</a:t>
            </a:r>
            <a:endParaRPr lang="uk-UA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" name="Пряма сполучна лінія 3">
            <a:extLst>
              <a:ext uri="{FF2B5EF4-FFF2-40B4-BE49-F238E27FC236}">
                <a16:creationId xmlns:a16="http://schemas.microsoft.com/office/drawing/2014/main" xmlns="" id="{3BA78FF5-D08B-4EEC-B713-124D36D57274}"/>
              </a:ext>
            </a:extLst>
          </p:cNvPr>
          <p:cNvCxnSpPr/>
          <p:nvPr/>
        </p:nvCxnSpPr>
        <p:spPr>
          <a:xfrm>
            <a:off x="272480" y="3933056"/>
            <a:ext cx="9361040" cy="0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7">
            <a:extLst>
              <a:ext uri="{FF2B5EF4-FFF2-40B4-BE49-F238E27FC236}">
                <a16:creationId xmlns:a16="http://schemas.microsoft.com/office/drawing/2014/main" xmlns="" id="{7E194844-54C0-4C50-9746-03BA70D1E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070" y="3499350"/>
            <a:ext cx="14145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2000" dirty="0">
                <a:solidFill>
                  <a:srgbClr val="355C8B"/>
                </a:solidFill>
              </a:rPr>
              <a:t>Станом на:</a:t>
            </a:r>
          </a:p>
        </p:txBody>
      </p:sp>
      <p:grpSp>
        <p:nvGrpSpPr>
          <p:cNvPr id="44" name="Группа 8"/>
          <p:cNvGrpSpPr/>
          <p:nvPr/>
        </p:nvGrpSpPr>
        <p:grpSpPr>
          <a:xfrm>
            <a:off x="7483089" y="188640"/>
            <a:ext cx="2294447" cy="678942"/>
            <a:chOff x="6444208" y="332656"/>
            <a:chExt cx="2304256" cy="738664"/>
          </a:xfrm>
        </p:grpSpPr>
        <p:pic>
          <p:nvPicPr>
            <p:cNvPr id="46" name="Рисунок 45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</a:p>
          </p:txBody>
        </p:sp>
      </p:grpSp>
      <p:cxnSp>
        <p:nvCxnSpPr>
          <p:cNvPr id="60" name="Прямая соединительная линия 93"/>
          <p:cNvCxnSpPr/>
          <p:nvPr/>
        </p:nvCxnSpPr>
        <p:spPr>
          <a:xfrm>
            <a:off x="1784648" y="1052736"/>
            <a:ext cx="526190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33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Заголовок 1"/>
          <p:cNvSpPr txBox="1">
            <a:spLocks/>
          </p:cNvSpPr>
          <p:nvPr/>
        </p:nvSpPr>
        <p:spPr>
          <a:xfrm>
            <a:off x="1928664" y="260648"/>
            <a:ext cx="526190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3925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u="none" strike="noStrike" kern="1200" cap="none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Open Sans Bold"/>
                <a:ea typeface="+mj-ea"/>
                <a:cs typeface="Arial" pitchFamily="34" charset="0"/>
              </a:rPr>
              <a:t>ПЕРЕВАГИ ПРРО</a:t>
            </a:r>
            <a:endParaRPr kumimoji="0" lang="en-US" sz="3000" b="1" u="none" strike="noStrike" kern="1200" cap="none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Open Sans Bold"/>
              <a:ea typeface="+mj-ea"/>
              <a:cs typeface="Arial" pitchFamily="34" charset="0"/>
            </a:endParaRPr>
          </a:p>
        </p:txBody>
      </p:sp>
      <p:pic>
        <p:nvPicPr>
          <p:cNvPr id="28" name="Picture 9" descr="F:\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16496" y="188640"/>
            <a:ext cx="1300175" cy="866732"/>
          </a:xfrm>
          <a:prstGeom prst="rect">
            <a:avLst/>
          </a:prstGeom>
          <a:noFill/>
        </p:spPr>
      </p:pic>
      <p:sp>
        <p:nvSpPr>
          <p:cNvPr id="55" name="TextBox 54"/>
          <p:cNvSpPr txBox="1"/>
          <p:nvPr/>
        </p:nvSpPr>
        <p:spPr>
          <a:xfrm>
            <a:off x="594673" y="1484784"/>
            <a:ext cx="8822823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endParaRPr lang="uk-UA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r>
              <a:rPr lang="uk-UA" sz="3000" b="1" dirty="0">
                <a:solidFill>
                  <a:schemeClr val="tx2">
                    <a:lumMod val="75000"/>
                  </a:schemeClr>
                </a:solidFill>
              </a:rPr>
              <a:t>вільний вибір </a:t>
            </a: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для суб</a:t>
            </a:r>
            <a:r>
              <a:rPr lang="en-US" sz="3000" dirty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єкта господарювання </a:t>
            </a:r>
          </a:p>
          <a:p>
            <a:pPr>
              <a:defRPr/>
            </a:pPr>
            <a:endParaRPr lang="uk-UA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r>
              <a:rPr lang="uk-UA" sz="3000" b="1" dirty="0">
                <a:solidFill>
                  <a:schemeClr val="tx2">
                    <a:lumMod val="75000"/>
                  </a:schemeClr>
                </a:solidFill>
              </a:rPr>
              <a:t>відсутність посередників </a:t>
            </a: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(еквайєра, ЦСО)</a:t>
            </a: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endParaRPr lang="uk-UA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r>
              <a:rPr lang="uk-UA" sz="3000" b="1" dirty="0">
                <a:solidFill>
                  <a:schemeClr val="tx2">
                    <a:lumMod val="75000"/>
                  </a:schemeClr>
                </a:solidFill>
              </a:rPr>
              <a:t>відсутність експертизи </a:t>
            </a: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для комерційних ПРРО</a:t>
            </a: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endParaRPr lang="uk-UA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пристосовність </a:t>
            </a:r>
            <a:r>
              <a:rPr lang="uk-UA" sz="3000" b="1" dirty="0">
                <a:solidFill>
                  <a:schemeClr val="tx2">
                    <a:lumMod val="75000"/>
                  </a:schemeClr>
                </a:solidFill>
              </a:rPr>
              <a:t>для будь-якого пристрою</a:t>
            </a: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, що підтримує операційну систему </a:t>
            </a:r>
            <a:r>
              <a:rPr lang="en-US" sz="3000" dirty="0">
                <a:solidFill>
                  <a:schemeClr val="tx2">
                    <a:lumMod val="75000"/>
                  </a:schemeClr>
                </a:solidFill>
              </a:rPr>
              <a:t>Windows, Android</a:t>
            </a: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r>
              <a:rPr lang="uk-UA" sz="3000" b="1" dirty="0">
                <a:solidFill>
                  <a:schemeClr val="tx2">
                    <a:lumMod val="75000"/>
                  </a:schemeClr>
                </a:solidFill>
              </a:rPr>
              <a:t>онлайн реєстрація </a:t>
            </a: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в контролюючому органі</a:t>
            </a: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endParaRPr lang="uk-UA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виключно </a:t>
            </a:r>
            <a:r>
              <a:rPr lang="uk-UA" sz="3000" b="1" dirty="0">
                <a:solidFill>
                  <a:schemeClr val="tx2">
                    <a:lumMod val="75000"/>
                  </a:schemeClr>
                </a:solidFill>
              </a:rPr>
              <a:t>електронний документообіг</a:t>
            </a:r>
          </a:p>
          <a:p>
            <a:pPr>
              <a:buSzPct val="50000"/>
              <a:defRPr/>
            </a:pPr>
            <a:endParaRPr lang="uk-UA" sz="10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SzPct val="50000"/>
              <a:buFont typeface="Wingdings" panose="05000000000000000000" pitchFamily="2" charset="2"/>
              <a:buChar char="q"/>
              <a:defRPr/>
            </a:pPr>
            <a:r>
              <a:rPr lang="uk-UA" sz="3000" b="1" dirty="0">
                <a:solidFill>
                  <a:schemeClr val="tx2">
                    <a:lumMod val="75000"/>
                  </a:schemeClr>
                </a:solidFill>
              </a:rPr>
              <a:t>безкоштовність</a:t>
            </a:r>
            <a:r>
              <a:rPr lang="uk-UA" sz="3000" dirty="0">
                <a:solidFill>
                  <a:schemeClr val="tx2">
                    <a:lumMod val="75000"/>
                  </a:schemeClr>
                </a:solidFill>
              </a:rPr>
              <a:t> (програмне рішення ДПС)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7483089" y="188640"/>
            <a:ext cx="2294447" cy="678942"/>
            <a:chOff x="6444208" y="332656"/>
            <a:chExt cx="2304256" cy="738664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</a:p>
          </p:txBody>
        </p:sp>
      </p:grpSp>
      <p:cxnSp>
        <p:nvCxnSpPr>
          <p:cNvPr id="12" name="Прямая соединительная линия 93"/>
          <p:cNvCxnSpPr/>
          <p:nvPr/>
        </p:nvCxnSpPr>
        <p:spPr>
          <a:xfrm>
            <a:off x="1784648" y="1052736"/>
            <a:ext cx="526190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781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1539082" y="226863"/>
            <a:ext cx="5833253" cy="764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239"/>
            <a:r>
              <a:rPr lang="uk-UA" altLang="ru-RU" sz="3000" b="1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5 КРОКІВ ДО РОБОТИ З ПРРО</a:t>
            </a:r>
          </a:p>
        </p:txBody>
      </p:sp>
      <p:pic>
        <p:nvPicPr>
          <p:cNvPr id="27" name="Picture 6" descr="F:\4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200472" y="188640"/>
            <a:ext cx="1261891" cy="840919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49795" y="1521078"/>
            <a:ext cx="89342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7675" indent="-447675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1 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ОТРИМАЙТЕ КЕП (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БЕЗКОШТОВНО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) У КНЕДП ІДД ДПС </a:t>
            </a:r>
          </a:p>
          <a:p>
            <a:pPr marL="447675" indent="-85725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(термін отримання  - 2 хв, термін дії КЕП -  2 роки)</a:t>
            </a:r>
            <a:endParaRPr lang="ru-RU" sz="2000" b="1" i="1" dirty="0">
              <a:solidFill>
                <a:schemeClr val="accent5">
                  <a:lumMod val="75000"/>
                </a:schemeClr>
              </a:solidFill>
              <a:latin typeface="Open Sans Bold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93"/>
          <p:cNvCxnSpPr/>
          <p:nvPr/>
        </p:nvCxnSpPr>
        <p:spPr>
          <a:xfrm>
            <a:off x="1424608" y="1052736"/>
            <a:ext cx="526190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8"/>
          <p:cNvGrpSpPr/>
          <p:nvPr/>
        </p:nvGrpSpPr>
        <p:grpSpPr>
          <a:xfrm>
            <a:off x="7483089" y="188640"/>
            <a:ext cx="2294447" cy="678942"/>
            <a:chOff x="6444208" y="332656"/>
            <a:chExt cx="2304256" cy="738664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65881" y="2420888"/>
            <a:ext cx="893426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361950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2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ВСТАНОВІТЬ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ПЗ НА БУДЬ-ЯКИЙ ЗРУЧНІЙ ДЛЯ ВАС ПРИСТРІЙ, ЯКИЙ Є В НАЯВНОСТІ (КОМПЬЮТЕР, СМАРТФОН, ПЛАНШЕТ), ЗА ПОСИЛАННЯМ </a:t>
            </a:r>
          </a:p>
          <a:p>
            <a:pPr marL="361950" defTabSz="914290">
              <a:defRPr/>
            </a:pPr>
            <a:r>
              <a:rPr lang="en-US" sz="2000" i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https://tax.gov.ua/baneryi/programni-rro/programniy-reestrator-rozrahunkovih-operatsiy/</a:t>
            </a:r>
            <a:endParaRPr lang="uk-UA" sz="2000" i="1" dirty="0">
              <a:solidFill>
                <a:schemeClr val="accent5">
                  <a:lumMod val="75000"/>
                </a:schemeClr>
              </a:solidFill>
              <a:latin typeface="Open Sans Bold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5880" y="4149080"/>
            <a:ext cx="8934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7675" indent="-447675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3 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ЗАРЕЄСТРУЙТЕ КАСУ ТА КАСИРІВ</a:t>
            </a:r>
            <a:endParaRPr lang="uk-UA" sz="2000" i="1" dirty="0">
              <a:solidFill>
                <a:schemeClr val="accent5">
                  <a:lumMod val="75000"/>
                </a:schemeClr>
              </a:solidFill>
              <a:latin typeface="Open Sans Bold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5552" y="4800055"/>
            <a:ext cx="89342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7675" indent="-447675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4 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ВВЕДІТЬ В ПРРО ТОВАРИ </a:t>
            </a:r>
            <a:r>
              <a:rPr lang="uk-UA" sz="2000" i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(введення та налаштування номенклатури шляхом сканування, внесення та імпорту даних)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5879" y="5758807"/>
            <a:ext cx="8934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7675" indent="-447675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5 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СТВОРЮЙТЕ ЧЕКИ </a:t>
            </a:r>
            <a:r>
              <a:rPr lang="uk-UA" sz="2000" i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(відкривайте зміну та починайте працювати)</a:t>
            </a:r>
          </a:p>
        </p:txBody>
      </p:sp>
    </p:spTree>
    <p:extLst>
      <p:ext uri="{BB962C8B-B14F-4D97-AF65-F5344CB8AC3E}">
        <p14:creationId xmlns:p14="http://schemas.microsoft.com/office/powerpoint/2010/main" val="39938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8"/>
          <p:cNvGrpSpPr/>
          <p:nvPr/>
        </p:nvGrpSpPr>
        <p:grpSpPr>
          <a:xfrm>
            <a:off x="7179144" y="394382"/>
            <a:ext cx="2496277" cy="738664"/>
            <a:chOff x="6444208" y="332656"/>
            <a:chExt cx="2304256" cy="738664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 smtClean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  <a:endParaRPr lang="uk-UA" sz="1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1897126" y="696888"/>
            <a:ext cx="492808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3925">
              <a:lnSpc>
                <a:spcPct val="95000"/>
              </a:lnSpc>
              <a:spcBef>
                <a:spcPct val="0"/>
              </a:spcBef>
              <a:defRPr/>
            </a:pPr>
            <a:r>
              <a:rPr lang="ru-RU" sz="35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ІНФОРМАЦІЙНА ПІДТРИМКА</a:t>
            </a:r>
          </a:p>
          <a:p>
            <a:pPr marL="0" marR="0" lvl="0" indent="0" defTabSz="913925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u="none" strike="noStrike" kern="1200" cap="none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6" name="Прямая соединительная линия 93"/>
          <p:cNvCxnSpPr/>
          <p:nvPr/>
        </p:nvCxnSpPr>
        <p:spPr>
          <a:xfrm>
            <a:off x="611551" y="1272952"/>
            <a:ext cx="6018758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F:\4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11551" y="316556"/>
            <a:ext cx="1285575" cy="85670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60512" y="1722288"/>
            <a:ext cx="831876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1. Офіційний вебпортал ДПС банер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«Програмні РРО»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uk-UA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r>
              <a:rPr lang="uk-UA" sz="2500" dirty="0" smtClean="0">
                <a:solidFill>
                  <a:srgbClr val="00B0F0"/>
                </a:solidFill>
              </a:rPr>
              <a:t>     </a:t>
            </a:r>
            <a:r>
              <a:rPr lang="en-US" sz="2500" dirty="0" smtClean="0">
                <a:solidFill>
                  <a:srgbClr val="00B0F0"/>
                </a:solidFill>
              </a:rPr>
              <a:t>https</a:t>
            </a:r>
            <a:r>
              <a:rPr lang="en-US" sz="2500" dirty="0">
                <a:solidFill>
                  <a:srgbClr val="00B0F0"/>
                </a:solidFill>
              </a:rPr>
              <a:t>://tax.gov.ua/baneryi/programni-rro/</a:t>
            </a:r>
            <a:endParaRPr lang="uk-UA" sz="2500" dirty="0">
              <a:solidFill>
                <a:srgbClr val="00B0F0"/>
              </a:solidFill>
            </a:endParaRPr>
          </a:p>
          <a:p>
            <a:pPr marL="457200" indent="-457200" algn="just">
              <a:buAutoNum type="arabicPeriod"/>
              <a:defRPr/>
            </a:pP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defRPr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Інформаційно-довідковий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департамент ДПС:</a:t>
            </a:r>
          </a:p>
          <a:p>
            <a:pPr algn="just">
              <a:defRPr/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   пріоритетність: 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</a:rPr>
              <a:t>1 напрямок </a:t>
            </a:r>
          </a:p>
          <a:p>
            <a:pPr algn="just">
              <a:defRPr/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   режим роботи 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</a:rPr>
              <a:t>з 8.00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год.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о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20.00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год</a:t>
            </a:r>
          </a:p>
          <a:p>
            <a:pPr algn="just">
              <a:defRPr/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   послуги КНЕДП у регіонах: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103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працівника</a:t>
            </a:r>
          </a:p>
          <a:p>
            <a:pPr algn="just">
              <a:defRPr/>
            </a:pPr>
            <a:endParaRPr lang="uk-UA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uk-UA" sz="2600" b="1" dirty="0" smtClean="0">
                <a:solidFill>
                  <a:schemeClr val="tx2">
                    <a:lumMod val="75000"/>
                  </a:schemeClr>
                </a:solidFill>
              </a:rPr>
              <a:t>479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центрів обслуговування платників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у ГУ ДПС та ДПІ</a:t>
            </a:r>
          </a:p>
          <a:p>
            <a:pPr algn="just">
              <a:defRPr/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pPr algn="just">
              <a:defRPr/>
            </a:pPr>
            <a:r>
              <a:rPr lang="uk-UA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endParaRPr lang="uk-UA" sz="2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69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8"/>
          <p:cNvGrpSpPr/>
          <p:nvPr/>
        </p:nvGrpSpPr>
        <p:grpSpPr>
          <a:xfrm>
            <a:off x="7483089" y="188640"/>
            <a:ext cx="2294447" cy="678942"/>
            <a:chOff x="6444208" y="332656"/>
            <a:chExt cx="2304256" cy="738664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</a:p>
          </p:txBody>
        </p:sp>
      </p:grpSp>
      <p:pic>
        <p:nvPicPr>
          <p:cNvPr id="14" name="Picture 8" descr="F:\5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88504" y="116632"/>
            <a:ext cx="1285575" cy="857050"/>
          </a:xfrm>
          <a:prstGeom prst="rect">
            <a:avLst/>
          </a:prstGeom>
          <a:noFill/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1712640" y="249262"/>
            <a:ext cx="561662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 defTabSz="913925">
              <a:lnSpc>
                <a:spcPct val="95000"/>
              </a:lnSpc>
              <a:spcBef>
                <a:spcPct val="0"/>
              </a:spcBef>
              <a:defRPr/>
            </a:pPr>
            <a:r>
              <a:rPr lang="uk-UA" sz="2600" b="1" dirty="0">
                <a:solidFill>
                  <a:schemeClr val="accent1">
                    <a:lumMod val="50000"/>
                  </a:schemeClr>
                </a:solidFill>
                <a:latin typeface="Open Sans Bold"/>
                <a:ea typeface="+mj-ea"/>
                <a:cs typeface="Arial" pitchFamily="34" charset="0"/>
              </a:rPr>
              <a:t>ЕТАПИ ВПРОВАДЖЕННЯ НОРМ ЗАКОНІВ №128 ТА №129 </a:t>
            </a:r>
            <a:endParaRPr lang="en-US" sz="2600" b="1" dirty="0">
              <a:solidFill>
                <a:schemeClr val="accent1">
                  <a:lumMod val="50000"/>
                </a:schemeClr>
              </a:solidFill>
              <a:latin typeface="Open Sans Bold"/>
              <a:ea typeface="+mj-ea"/>
              <a:cs typeface="Arial" pitchFamily="34" charset="0"/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687796" y="2317420"/>
            <a:ext cx="2416175" cy="484188"/>
          </a:xfrm>
          <a:prstGeom prst="chevron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n w="3175">
                  <a:noFill/>
                </a:ln>
                <a:solidFill>
                  <a:schemeClr val="accent5">
                    <a:lumMod val="75000"/>
                  </a:schemeClr>
                </a:solidFill>
                <a:latin typeface="Open Sans Bold"/>
                <a:ea typeface="+mj-ea"/>
                <a:cs typeface="Arial" pitchFamily="34" charset="0"/>
              </a:rPr>
              <a:t>01.08.2020</a:t>
            </a:r>
          </a:p>
        </p:txBody>
      </p:sp>
      <p:cxnSp>
        <p:nvCxnSpPr>
          <p:cNvPr id="30" name="Пряма зі стрілкою 29"/>
          <p:cNvCxnSpPr/>
          <p:nvPr/>
        </p:nvCxnSpPr>
        <p:spPr>
          <a:xfrm>
            <a:off x="703858" y="1988840"/>
            <a:ext cx="2520950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 зі стрілкою 30"/>
          <p:cNvCxnSpPr/>
          <p:nvPr/>
        </p:nvCxnSpPr>
        <p:spPr>
          <a:xfrm>
            <a:off x="3512170" y="1828783"/>
            <a:ext cx="2520950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 сполучна лінія 31"/>
          <p:cNvCxnSpPr/>
          <p:nvPr/>
        </p:nvCxnSpPr>
        <p:spPr>
          <a:xfrm>
            <a:off x="6249144" y="1700808"/>
            <a:ext cx="0" cy="2757634"/>
          </a:xfrm>
          <a:prstGeom prst="line">
            <a:avLst/>
          </a:prstGeom>
          <a:ln w="28575" cap="rnd">
            <a:solidFill>
              <a:schemeClr val="accent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 зі стрілкою 32"/>
          <p:cNvCxnSpPr/>
          <p:nvPr/>
        </p:nvCxnSpPr>
        <p:spPr>
          <a:xfrm>
            <a:off x="6466086" y="1700808"/>
            <a:ext cx="2375346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05260" y="3062570"/>
            <a:ext cx="251618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1600" b="1" i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ПРАВО використання Програмного РРО як альтернативи класичним РРО</a:t>
            </a:r>
          </a:p>
          <a:p>
            <a:pPr>
              <a:defRPr/>
            </a:pPr>
            <a:endParaRPr lang="uk-UA" sz="800" b="1" i="1" dirty="0">
              <a:solidFill>
                <a:schemeClr val="accent1">
                  <a:lumMod val="50000"/>
                </a:schemeClr>
              </a:solidFill>
              <a:latin typeface="Open Sans Bold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uk-UA" sz="1600" b="1" i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ЗАПРОВАДЖЕНО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11732" y="2679074"/>
            <a:ext cx="2572541" cy="1738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1600" b="1" i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Розширення переліку видів діяльності (ризикові сфери</a:t>
            </a:r>
            <a:r>
              <a:rPr lang="uk-UA" sz="1600" b="1" i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)</a:t>
            </a:r>
            <a:r>
              <a:rPr lang="uk-UA" sz="1600" b="1" i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,</a:t>
            </a:r>
            <a:r>
              <a:rPr lang="uk-UA" sz="1600" b="1" i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 </a:t>
            </a:r>
            <a:r>
              <a:rPr lang="uk-UA" sz="1600" b="1" i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для яких застосування РРО/ПРРО обов'язкове</a:t>
            </a:r>
          </a:p>
          <a:p>
            <a:pPr algn="just">
              <a:defRPr/>
            </a:pPr>
            <a:endParaRPr lang="uk-UA" sz="1050" b="1" i="1" dirty="0">
              <a:solidFill>
                <a:schemeClr val="accent1">
                  <a:lumMod val="50000"/>
                </a:schemeClr>
              </a:solidFill>
              <a:latin typeface="Open Sans Bold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uk-UA" sz="1600" b="1" i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Механізм КЕШБЕК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99376" y="2594493"/>
            <a:ext cx="23693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1600" b="1" i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Використання </a:t>
            </a:r>
            <a:r>
              <a:rPr lang="uk-UA" sz="1600" b="1" i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ФОП - платниками </a:t>
            </a:r>
            <a:r>
              <a:rPr lang="uk-UA" sz="1600" b="1" i="1" dirty="0">
                <a:solidFill>
                  <a:schemeClr val="accent1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єдиного податку 2,3,4 групи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352538" y="3816449"/>
            <a:ext cx="22260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 Крім ФОП 1 групи</a:t>
            </a:r>
          </a:p>
        </p:txBody>
      </p:sp>
      <p:cxnSp>
        <p:nvCxnSpPr>
          <p:cNvPr id="58" name="Пряма сполучна лінія 57"/>
          <p:cNvCxnSpPr/>
          <p:nvPr/>
        </p:nvCxnSpPr>
        <p:spPr>
          <a:xfrm>
            <a:off x="3343275" y="1827883"/>
            <a:ext cx="4763" cy="262505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Блок-схема: процесс 90"/>
          <p:cNvSpPr/>
          <p:nvPr/>
        </p:nvSpPr>
        <p:spPr bwMode="auto">
          <a:xfrm>
            <a:off x="3787972" y="1279167"/>
            <a:ext cx="1701800" cy="436563"/>
          </a:xfrm>
          <a:prstGeom prst="flowChartProcess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90"/>
            <a:r>
              <a:rPr lang="uk-UA" b="1" dirty="0">
                <a:ln w="3175">
                  <a:noFill/>
                </a:ln>
                <a:solidFill>
                  <a:schemeClr val="accent5">
                    <a:lumMod val="75000"/>
                  </a:schemeClr>
                </a:solidFill>
                <a:latin typeface="Open Sans Bold"/>
                <a:ea typeface="+mj-ea"/>
                <a:cs typeface="Arial" pitchFamily="34" charset="0"/>
              </a:rPr>
              <a:t>ІІ етап</a:t>
            </a:r>
            <a:r>
              <a:rPr lang="en-US" b="1" dirty="0">
                <a:ln w="3175">
                  <a:noFill/>
                </a:ln>
                <a:solidFill>
                  <a:schemeClr val="accent5">
                    <a:lumMod val="75000"/>
                  </a:schemeClr>
                </a:solidFill>
                <a:latin typeface="Open Sans Bold"/>
                <a:ea typeface="+mj-ea"/>
                <a:cs typeface="Arial" pitchFamily="34" charset="0"/>
              </a:rPr>
              <a:t> </a:t>
            </a:r>
            <a:endParaRPr lang="ru-RU" b="1" dirty="0">
              <a:ln w="3175">
                <a:noFill/>
              </a:ln>
              <a:solidFill>
                <a:schemeClr val="accent5">
                  <a:lumMod val="75000"/>
                </a:schemeClr>
              </a:solidFill>
              <a:latin typeface="Open Sans Bold"/>
              <a:ea typeface="+mj-ea"/>
              <a:cs typeface="Arial" pitchFamily="34" charset="0"/>
            </a:endParaRPr>
          </a:p>
        </p:txBody>
      </p:sp>
      <p:sp>
        <p:nvSpPr>
          <p:cNvPr id="60" name="Блок-схема: процесс 90"/>
          <p:cNvSpPr/>
          <p:nvPr/>
        </p:nvSpPr>
        <p:spPr bwMode="auto">
          <a:xfrm>
            <a:off x="6825208" y="1340768"/>
            <a:ext cx="1703388" cy="300037"/>
          </a:xfrm>
          <a:prstGeom prst="flowChartProcess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n w="3175">
                  <a:noFill/>
                </a:ln>
                <a:solidFill>
                  <a:schemeClr val="accent5">
                    <a:lumMod val="75000"/>
                  </a:schemeClr>
                </a:solidFill>
                <a:latin typeface="Open Sans Bold"/>
                <a:ea typeface="+mj-ea"/>
                <a:cs typeface="Arial" pitchFamily="34" charset="0"/>
              </a:rPr>
              <a:t>ІІІ етап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Open Sans Bold"/>
              <a:cs typeface="Arial" panose="020B0604020202020204" pitchFamily="34" charset="0"/>
            </a:endParaRPr>
          </a:p>
        </p:txBody>
      </p:sp>
      <p:sp>
        <p:nvSpPr>
          <p:cNvPr id="62" name="Блок-схема: процесс 90"/>
          <p:cNvSpPr/>
          <p:nvPr/>
        </p:nvSpPr>
        <p:spPr bwMode="auto">
          <a:xfrm>
            <a:off x="1070584" y="1350881"/>
            <a:ext cx="1703387" cy="438150"/>
          </a:xfrm>
          <a:prstGeom prst="flowChartProcess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n w="3175">
                  <a:noFill/>
                </a:ln>
                <a:solidFill>
                  <a:schemeClr val="accent5">
                    <a:lumMod val="75000"/>
                  </a:schemeClr>
                </a:solidFill>
                <a:latin typeface="Open Sans Bold"/>
                <a:ea typeface="+mj-ea"/>
                <a:cs typeface="Arial" pitchFamily="34" charset="0"/>
              </a:rPr>
              <a:t>І етап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Open Sans Bold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Open Sans Bold"/>
              <a:cs typeface="Arial" panose="020B0604020202020204" pitchFamily="34" charset="0"/>
            </a:endParaRPr>
          </a:p>
        </p:txBody>
      </p:sp>
      <p:sp>
        <p:nvSpPr>
          <p:cNvPr id="63" name="Нашивка 62"/>
          <p:cNvSpPr/>
          <p:nvPr/>
        </p:nvSpPr>
        <p:spPr>
          <a:xfrm>
            <a:off x="3489121" y="2092176"/>
            <a:ext cx="2417762" cy="484187"/>
          </a:xfrm>
          <a:prstGeom prst="chevron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n w="3175">
                  <a:noFill/>
                </a:ln>
                <a:solidFill>
                  <a:schemeClr val="accent5">
                    <a:lumMod val="75000"/>
                  </a:schemeClr>
                </a:solidFill>
                <a:latin typeface="Open Sans Bold"/>
                <a:ea typeface="+mj-ea"/>
                <a:cs typeface="Arial" pitchFamily="34" charset="0"/>
              </a:rPr>
              <a:t>01.01.2021</a:t>
            </a:r>
          </a:p>
        </p:txBody>
      </p:sp>
      <p:sp>
        <p:nvSpPr>
          <p:cNvPr id="64" name="Нашивка 63"/>
          <p:cNvSpPr/>
          <p:nvPr/>
        </p:nvSpPr>
        <p:spPr>
          <a:xfrm>
            <a:off x="6352538" y="1942980"/>
            <a:ext cx="2416175" cy="484187"/>
          </a:xfrm>
          <a:prstGeom prst="chevron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ln w="3175">
                  <a:noFill/>
                </a:ln>
                <a:solidFill>
                  <a:schemeClr val="accent5">
                    <a:lumMod val="75000"/>
                  </a:schemeClr>
                </a:solidFill>
                <a:latin typeface="Open Sans Bold"/>
                <a:ea typeface="+mj-ea"/>
                <a:cs typeface="Arial" pitchFamily="34" charset="0"/>
              </a:rPr>
              <a:t>01.04.2021</a:t>
            </a:r>
          </a:p>
        </p:txBody>
      </p:sp>
      <p:graphicFrame>
        <p:nvGraphicFramePr>
          <p:cNvPr id="65" name="Таблиця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034299"/>
              </p:ext>
            </p:extLst>
          </p:nvPr>
        </p:nvGraphicFramePr>
        <p:xfrm>
          <a:off x="516948" y="5013176"/>
          <a:ext cx="8709916" cy="158295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7499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566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033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407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Open Sans Bold"/>
                        </a:rPr>
                        <a:t>ГРУПА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ДО 02.04.2020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600" b="1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З 02.04.2020 (Закон № 540)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6867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Open Sans Bold"/>
                        </a:rPr>
                        <a:t>І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300 тис.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1 млн.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6656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Open Sans Bold"/>
                        </a:rPr>
                        <a:t>ІІ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1,5 млн.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5 млн.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665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Open Sans Bold"/>
                        </a:rPr>
                        <a:t>I</a:t>
                      </a:r>
                      <a:r>
                        <a:rPr lang="uk-U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Open Sans Bold"/>
                        </a:rPr>
                        <a:t>ІІ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5 млн.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7 млн.</a:t>
                      </a:r>
                    </a:p>
                  </a:txBody>
                  <a:tcPr marL="99045" marR="99045" marT="45748" marB="45748">
                    <a:lnL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6" name="Блок-схема: процесс 90"/>
          <p:cNvSpPr/>
          <p:nvPr/>
        </p:nvSpPr>
        <p:spPr bwMode="auto">
          <a:xfrm>
            <a:off x="852356" y="4601705"/>
            <a:ext cx="8039100" cy="438150"/>
          </a:xfrm>
          <a:prstGeom prst="flowChartProcess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Open Sans Bold"/>
                <a:cs typeface="Arial" panose="020B0604020202020204" pitchFamily="34" charset="0"/>
              </a:rPr>
              <a:t>ЗБІЛЬШЕНО ГРАНИЧНИЙ ОБСЯГ ДОХОДІВ ФОП-СПРОЩЕНЦІВ </a:t>
            </a:r>
          </a:p>
        </p:txBody>
      </p:sp>
      <p:cxnSp>
        <p:nvCxnSpPr>
          <p:cNvPr id="27" name="Пряма сполучна лінія 26">
            <a:extLst>
              <a:ext uri="{FF2B5EF4-FFF2-40B4-BE49-F238E27FC236}">
                <a16:creationId xmlns:a16="http://schemas.microsoft.com/office/drawing/2014/main" xmlns="" id="{23A67652-B5CB-4C4D-B1F3-1F8CBB129ED0}"/>
              </a:ext>
            </a:extLst>
          </p:cNvPr>
          <p:cNvCxnSpPr>
            <a:cxnSpLocks/>
          </p:cNvCxnSpPr>
          <p:nvPr/>
        </p:nvCxnSpPr>
        <p:spPr>
          <a:xfrm flipH="1">
            <a:off x="551669" y="1985963"/>
            <a:ext cx="781" cy="243204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93"/>
          <p:cNvCxnSpPr/>
          <p:nvPr/>
        </p:nvCxnSpPr>
        <p:spPr>
          <a:xfrm>
            <a:off x="1923342" y="980728"/>
            <a:ext cx="526190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009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Заголовок 1"/>
          <p:cNvSpPr txBox="1">
            <a:spLocks/>
          </p:cNvSpPr>
          <p:nvPr/>
        </p:nvSpPr>
        <p:spPr>
          <a:xfrm>
            <a:off x="1784648" y="182764"/>
            <a:ext cx="5760640" cy="2939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defTabSz="913925">
              <a:lnSpc>
                <a:spcPct val="95000"/>
              </a:lnSpc>
              <a:spcBef>
                <a:spcPct val="0"/>
              </a:spcBef>
              <a:defRPr/>
            </a:pPr>
            <a:r>
              <a:rPr lang="uk-UA" sz="2800" b="1" dirty="0">
                <a:solidFill>
                  <a:schemeClr val="accent1">
                    <a:lumMod val="50000"/>
                  </a:schemeClr>
                </a:solidFill>
                <a:latin typeface="Open Sans Bold"/>
                <a:ea typeface="+mj-ea"/>
                <a:cs typeface="Arial" pitchFamily="34" charset="0"/>
              </a:rPr>
              <a:t>ОСНОВНІ ФІНАНСОВІ САНКЦІЇ*</a:t>
            </a:r>
            <a:endParaRPr kumimoji="0" lang="en-US" sz="2800" b="1" u="none" strike="noStrike" kern="1200" cap="none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Open Sans Bold"/>
              <a:ea typeface="+mj-ea"/>
              <a:cs typeface="Arial" pitchFamily="34" charset="0"/>
            </a:endParaRPr>
          </a:p>
        </p:txBody>
      </p:sp>
      <p:pic>
        <p:nvPicPr>
          <p:cNvPr id="28" name="Picture 9" descr="F:\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16496" y="116632"/>
            <a:ext cx="1300175" cy="734405"/>
          </a:xfrm>
          <a:prstGeom prst="rect">
            <a:avLst/>
          </a:prstGeom>
          <a:noFill/>
        </p:spPr>
      </p:pic>
      <p:cxnSp>
        <p:nvCxnSpPr>
          <p:cNvPr id="53" name="Прямая соединительная линия 93"/>
          <p:cNvCxnSpPr/>
          <p:nvPr/>
        </p:nvCxnSpPr>
        <p:spPr>
          <a:xfrm>
            <a:off x="1784648" y="861855"/>
            <a:ext cx="526190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я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80653"/>
              </p:ext>
            </p:extLst>
          </p:nvPr>
        </p:nvGraphicFramePr>
        <p:xfrm>
          <a:off x="227517" y="1124744"/>
          <a:ext cx="9478010" cy="477545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60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922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92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30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0111">
                <a:tc rowSpan="2">
                  <a:txBody>
                    <a:bodyPr/>
                    <a:lstStyle/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ЗМІСТ ПОРУШЕННЯ</a:t>
                      </a:r>
                      <a:r>
                        <a:rPr lang="uk-UA" sz="1400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Open Sans Bold"/>
                        </a:rPr>
                        <a:t> 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Open Sans Bold"/>
                        </a:rPr>
                        <a:t>РОЗМІР</a:t>
                      </a:r>
                      <a:r>
                        <a:rPr lang="uk-UA" sz="14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Open Sans Bold"/>
                        </a:rPr>
                        <a:t> ФІНАНСОВОЇ САНКЦІЇ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2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9045" marR="99045" marT="45748" marB="457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111">
                <a:tc vMerge="1">
                  <a:txBody>
                    <a:bodyPr/>
                    <a:lstStyle/>
                    <a:p>
                      <a:pPr algn="just"/>
                      <a:endParaRPr kumimoji="0" lang="uk-UA" sz="1800" b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45" marR="99045" marT="45748" marB="457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kumimoji="0" lang="uk-U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ДО 01.08.2020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kumimoji="0" lang="uk-U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З 01.08.2020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З 01.01.2021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0355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 застосовується РРО/ПРРО;</a:t>
                      </a:r>
                    </a:p>
                    <a:p>
                      <a:pPr algn="l">
                        <a:lnSpc>
                          <a:spcPct val="95000"/>
                        </a:lnSpc>
                        <a:spcBef>
                          <a:spcPts val="600"/>
                        </a:spcBef>
                      </a:pPr>
                      <a:r>
                        <a:rPr kumimoji="0" lang="uk-UA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Проведено через РРО/ПРРО операцію не на повну суму вартості товару;</a:t>
                      </a:r>
                    </a:p>
                    <a:p>
                      <a:pPr algn="l">
                        <a:lnSpc>
                          <a:spcPct val="95000"/>
                        </a:lnSpc>
                        <a:spcBef>
                          <a:spcPts val="600"/>
                        </a:spcBef>
                      </a:pPr>
                      <a:r>
                        <a:rPr kumimoji="0" lang="uk-UA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Невідповідність суми готівки</a:t>
                      </a:r>
                      <a:endParaRPr kumimoji="0" lang="uk-UA" sz="1400" b="0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1 грн.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(перше порушення)</a:t>
                      </a:r>
                    </a:p>
                    <a:p>
                      <a:pPr algn="l">
                        <a:lnSpc>
                          <a:spcPct val="95000"/>
                        </a:lnSpc>
                        <a:spcBef>
                          <a:spcPts val="600"/>
                        </a:spcBef>
                      </a:pPr>
                      <a:endParaRPr kumimoji="0" lang="uk-UA" sz="2000" b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95000"/>
                        </a:lnSpc>
                        <a:spcBef>
                          <a:spcPts val="600"/>
                        </a:spcBef>
                      </a:pPr>
                      <a:r>
                        <a:rPr kumimoji="0" lang="uk-UA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100%</a:t>
                      </a:r>
                      <a:r>
                        <a:rPr kumimoji="0" lang="uk-UA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вартості проданих товарів  (наступне порушення)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10%</a:t>
                      </a:r>
                      <a:r>
                        <a:rPr kumimoji="0" lang="uk-UA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вартості  проданих товарів (перше порушення)</a:t>
                      </a:r>
                    </a:p>
                    <a:p>
                      <a:pPr algn="l">
                        <a:lnSpc>
                          <a:spcPct val="95000"/>
                        </a:lnSpc>
                        <a:spcBef>
                          <a:spcPts val="600"/>
                        </a:spcBef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50%</a:t>
                      </a:r>
                      <a:r>
                        <a:rPr kumimoji="0" lang="uk-UA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вартості проданих товарів  (наступне порушення)</a:t>
                      </a:r>
                      <a:endParaRPr lang="uk-UA" sz="1400" b="0" dirty="0">
                        <a:latin typeface="Open Sans Bold"/>
                      </a:endParaRP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100%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вартості  проданих товарів (перше порушення)</a:t>
                      </a:r>
                      <a:endParaRPr kumimoji="0" lang="en-US" sz="1400" b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  <a:p>
                      <a:pPr marL="0" marR="0" indent="0" algn="l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150% </a:t>
                      </a:r>
                      <a:r>
                        <a:rPr kumimoji="0" lang="uk-UA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вартості проданих товарів (наступне порушення)</a:t>
                      </a:r>
                      <a:endParaRPr kumimoji="0" lang="uk-UA" sz="1400" b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943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 створено контрольну стрічку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uk-UA" sz="16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неоподаткованих </a:t>
                      </a:r>
                      <a:r>
                        <a:rPr kumimoji="0" lang="en-US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min</a:t>
                      </a:r>
                      <a:endParaRPr kumimoji="0" lang="uk-UA" sz="1400" b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(17 грн)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Open Sans Bold"/>
                        </a:rPr>
                        <a:t>30</a:t>
                      </a:r>
                      <a:r>
                        <a:rPr lang="en-US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Open Sans Bold"/>
                        </a:rPr>
                        <a:t> </a:t>
                      </a:r>
                      <a:r>
                        <a:rPr lang="uk-UA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Open Sans Bold"/>
                        </a:rPr>
                        <a:t>неоподаткованих </a:t>
                      </a:r>
                      <a:r>
                        <a:rPr lang="en-U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Open Sans Bold"/>
                        </a:rPr>
                        <a:t>min</a:t>
                      </a:r>
                      <a:endParaRPr lang="uk-UA" sz="1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Open Sans Bold"/>
                      </a:endParaRPr>
                    </a:p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(510 грн)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без змін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9850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 запрограмоване найменування, ціна, кількість товару в РРО/ПРРО 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uk-UA" sz="16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неоподаткованих </a:t>
                      </a:r>
                      <a:r>
                        <a:rPr kumimoji="0" lang="en-US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min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(17 грн)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endParaRPr kumimoji="0" lang="en-US" sz="1400" b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uk-UA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Open Sans Bold"/>
                        </a:rPr>
                        <a:t>5</a:t>
                      </a:r>
                      <a:r>
                        <a:rPr lang="uk-UA" sz="1400" b="0" dirty="0">
                          <a:solidFill>
                            <a:srgbClr val="386294"/>
                          </a:solidFill>
                          <a:latin typeface="Open Sans Bold"/>
                        </a:rPr>
                        <a:t>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неоподаткованих </a:t>
                      </a:r>
                      <a:r>
                        <a:rPr kumimoji="0" lang="en-US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min</a:t>
                      </a:r>
                      <a:endParaRPr kumimoji="0" lang="uk-UA" sz="1400" b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(85 грн)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без змін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 запрограмоване </a:t>
                      </a:r>
                      <a:endParaRPr kumimoji="0" lang="en-US" sz="1400" b="0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УКТ ЗЕД (підакцизні товари)</a:t>
                      </a:r>
                      <a:r>
                        <a:rPr kumimoji="0" lang="en-US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в РРО/ПРРО</a:t>
                      </a: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300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неоподаткованих </a:t>
                      </a:r>
                      <a:r>
                        <a:rPr kumimoji="0" lang="en-US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min</a:t>
                      </a:r>
                    </a:p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(17 грн)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endParaRPr kumimoji="0" lang="uk-UA" sz="1400" b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uk-UA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Open Sans Bold"/>
                        </a:rPr>
                        <a:t>3</a:t>
                      </a:r>
                      <a:r>
                        <a:rPr kumimoji="0" lang="uk-UA" sz="16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00</a:t>
                      </a:r>
                      <a:r>
                        <a:rPr kumimoji="0" lang="uk-UA" sz="16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н</a:t>
                      </a: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еоподаткованих </a:t>
                      </a:r>
                      <a:r>
                        <a:rPr kumimoji="0" lang="en-US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min</a:t>
                      </a:r>
                    </a:p>
                    <a:p>
                      <a:pPr marL="0" marR="0" indent="0" algn="ctr" defTabSz="914239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5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(5100 грн)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endParaRPr lang="uk-UA" sz="1400" b="0" dirty="0">
                        <a:latin typeface="Open Sans Bold"/>
                      </a:endParaRP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kumimoji="0" lang="uk-UA" sz="14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Open Sans Bold"/>
                          <a:ea typeface="+mn-ea"/>
                          <a:cs typeface="+mn-cs"/>
                        </a:rPr>
                        <a:t>без змін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endParaRPr kumimoji="0" lang="uk-UA" sz="1400" b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Open Sans Bold"/>
                        <a:ea typeface="+mn-ea"/>
                        <a:cs typeface="+mn-cs"/>
                      </a:endParaRPr>
                    </a:p>
                  </a:txBody>
                  <a:tcPr marL="99045" marR="99045" marT="45748" marB="45748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84648" y="476671"/>
            <a:ext cx="5333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Open Sans Bold"/>
                <a:ea typeface="+mj-ea"/>
                <a:cs typeface="Arial" pitchFamily="34" charset="0"/>
              </a:rPr>
              <a:t>СТАТТЯ 17 ЗАКОНУ УКРАЇНИ «ПРО РРО»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472" y="5949280"/>
            <a:ext cx="957269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uk-UA" sz="1200" i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*</a:t>
            </a:r>
            <a:r>
              <a:rPr lang="uk-UA" sz="1000" i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Фактичні перевірки не проводяться  по останній день карантину крім</a:t>
            </a:r>
            <a:r>
              <a:rPr lang="en-US" sz="1000" i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 </a:t>
            </a:r>
            <a:r>
              <a:rPr lang="uk-UA" sz="1000" i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фактичних перевірок, визначених п.52</a:t>
            </a:r>
            <a:r>
              <a:rPr lang="uk-UA" sz="1000" i="1" baseline="30000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2 </a:t>
            </a:r>
            <a:r>
              <a:rPr lang="uk-UA" sz="1000" i="1" dirty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підрозділ 10 Перехідних положень ПКУ, зокрема, в частині порушень вимог законодавства щодо обліку, ліцензування, виробництва, зберігання, транспортування, обігу підакцизних товарів, та у разі отримання звернень про  порушення порядку проведення розрахункових, касових операцій, обігу підакцизних товарів.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58713" y="5962161"/>
            <a:ext cx="1080120" cy="0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8"/>
          <p:cNvGrpSpPr/>
          <p:nvPr/>
        </p:nvGrpSpPr>
        <p:grpSpPr>
          <a:xfrm>
            <a:off x="7483089" y="188640"/>
            <a:ext cx="2294447" cy="678942"/>
            <a:chOff x="6444208" y="332656"/>
            <a:chExt cx="2304256" cy="738664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332656"/>
              <a:ext cx="738664" cy="738664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236296" y="332656"/>
              <a:ext cx="1512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accent1">
                      <a:lumMod val="50000"/>
                    </a:schemeClr>
                  </a:solidFill>
                </a:rPr>
                <a:t>ДЕРЖАВНА ПОДАТКОВА СЛУЖБА УКРАЇНИ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043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3999</TotalTime>
  <Words>839</Words>
  <Application>Microsoft Office PowerPoint</Application>
  <PresentationFormat>Аркуш A4 (210x297 мм)</PresentationFormat>
  <Paragraphs>199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слайдів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МІЖВІДОМЧА ІНФОРМАЦІЙНА ВЗАЄМОДІЯ</dc:title>
  <dc:creator>User</dc:creator>
  <cp:lastModifiedBy>САВІЦЬКА СВІТЛАНА АНАТОЛІЇВНА</cp:lastModifiedBy>
  <cp:revision>445</cp:revision>
  <cp:lastPrinted>2020-11-08T15:02:43Z</cp:lastPrinted>
  <dcterms:created xsi:type="dcterms:W3CDTF">2019-11-13T13:26:07Z</dcterms:created>
  <dcterms:modified xsi:type="dcterms:W3CDTF">2020-11-17T11:39:14Z</dcterms:modified>
</cp:coreProperties>
</file>